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drawings/drawing2.xml" ContentType="application/vnd.openxmlformats-officedocument.drawingml.chartshapes+xml"/>
  <Override PartName="/ppt/notesSlides/notesSlide8.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drawings/drawing3.xml" ContentType="application/vnd.openxmlformats-officedocument.drawingml.chartshapes+xml"/>
  <Override PartName="/ppt/notesSlides/notesSlide9.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drawings/drawing4.xml" ContentType="application/vnd.openxmlformats-officedocument.drawingml.chartshape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5.xml" ContentType="application/vnd.openxmlformats-officedocument.themeOverride+xml"/>
  <Override PartName="/ppt/notesSlides/notesSlide13.xml" ContentType="application/vnd.openxmlformats-officedocument.presentationml.notesSlide+xml"/>
  <Override PartName="/ppt/theme/themeOverride6.xml" ContentType="application/vnd.openxmlformats-officedocument.themeOverr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7.xml" ContentType="application/vnd.openxmlformats-officedocument.themeOverride+xml"/>
  <Override PartName="/ppt/drawings/drawing5.xml" ContentType="application/vnd.openxmlformats-officedocument.drawingml.chartshapes+xml"/>
  <Override PartName="/ppt/notesSlides/notesSlide16.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8.xml" ContentType="application/vnd.openxmlformats-officedocument.themeOverride+xml"/>
  <Override PartName="/ppt/drawings/drawing6.xml" ContentType="application/vnd.openxmlformats-officedocument.drawingml.chartshapes+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9.xml" ContentType="application/vnd.openxmlformats-officedocument.themeOverride+xml"/>
  <Override PartName="/ppt/drawings/drawing7.xml" ContentType="application/vnd.openxmlformats-officedocument.drawingml.chartshapes+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handoutMasterIdLst>
    <p:handoutMasterId r:id="rId26"/>
  </p:handoutMasterIdLst>
  <p:sldIdLst>
    <p:sldId id="537" r:id="rId2"/>
    <p:sldId id="676" r:id="rId3"/>
    <p:sldId id="681" r:id="rId4"/>
    <p:sldId id="690" r:id="rId5"/>
    <p:sldId id="689" r:id="rId6"/>
    <p:sldId id="703" r:id="rId7"/>
    <p:sldId id="686" r:id="rId8"/>
    <p:sldId id="693" r:id="rId9"/>
    <p:sldId id="699" r:id="rId10"/>
    <p:sldId id="682" r:id="rId11"/>
    <p:sldId id="680" r:id="rId12"/>
    <p:sldId id="685" r:id="rId13"/>
    <p:sldId id="721" r:id="rId14"/>
    <p:sldId id="679" r:id="rId15"/>
    <p:sldId id="701" r:id="rId16"/>
    <p:sldId id="687" r:id="rId17"/>
    <p:sldId id="725" r:id="rId18"/>
    <p:sldId id="688" r:id="rId19"/>
    <p:sldId id="729" r:id="rId20"/>
    <p:sldId id="727" r:id="rId21"/>
    <p:sldId id="728" r:id="rId22"/>
    <p:sldId id="700" r:id="rId23"/>
    <p:sldId id="644" r:id="rId24"/>
  </p:sldIdLst>
  <p:sldSz cx="12192000" cy="6858000"/>
  <p:notesSz cx="6797675" cy="9926638"/>
  <p:defaultTextStyle>
    <a:defPPr>
      <a:defRPr lang="de-DE"/>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3691" userDrawn="1">
          <p15:clr>
            <a:srgbClr val="A4A3A4"/>
          </p15:clr>
        </p15:guide>
        <p15:guide id="2" orient="horz" pos="346" userDrawn="1">
          <p15:clr>
            <a:srgbClr val="A4A3A4"/>
          </p15:clr>
        </p15:guide>
        <p15:guide id="3" orient="horz" pos="884" userDrawn="1">
          <p15:clr>
            <a:srgbClr val="A4A3A4"/>
          </p15:clr>
        </p15:guide>
        <p15:guide id="4" orient="horz" pos="657" userDrawn="1">
          <p15:clr>
            <a:srgbClr val="A4A3A4"/>
          </p15:clr>
        </p15:guide>
        <p15:guide id="5" orient="horz" pos="3918" userDrawn="1">
          <p15:clr>
            <a:srgbClr val="A4A3A4"/>
          </p15:clr>
        </p15:guide>
        <p15:guide id="6" orient="horz" pos="969" userDrawn="1">
          <p15:clr>
            <a:srgbClr val="A4A3A4"/>
          </p15:clr>
        </p15:guide>
        <p15:guide id="7" orient="horz" pos="3577" userDrawn="1">
          <p15:clr>
            <a:srgbClr val="A4A3A4"/>
          </p15:clr>
        </p15:guide>
        <p15:guide id="8" pos="513" userDrawn="1">
          <p15:clr>
            <a:srgbClr val="A4A3A4"/>
          </p15:clr>
        </p15:guide>
        <p15:guide id="9" pos="722" userDrawn="1">
          <p15:clr>
            <a:srgbClr val="A4A3A4"/>
          </p15:clr>
        </p15:guide>
      </p15:sldGuideLst>
    </p:ext>
    <p:ext uri="{2D200454-40CA-4A62-9FC3-DE9A4176ACB9}">
      <p15:notesGuideLst xmlns:p15="http://schemas.microsoft.com/office/powerpoint/2012/main">
        <p15:guide id="1" orient="horz" pos="3127">
          <p15:clr>
            <a:srgbClr val="A4A3A4"/>
          </p15:clr>
        </p15:guide>
        <p15:guide id="2" pos="214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4894"/>
    <a:srgbClr val="BDD7EE"/>
    <a:srgbClr val="548235"/>
    <a:srgbClr val="AFC2FF"/>
    <a:srgbClr val="4F81BD"/>
    <a:srgbClr val="CAE9F8"/>
    <a:srgbClr val="0070C4"/>
    <a:srgbClr val="FF6699"/>
    <a:srgbClr val="FAFE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ittlere Formatvorlage 2 - Akz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ittlere Formatvorlage 3 - Akz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0E3FDE45-AF77-4B5C-9715-49D594BDF05E}" styleName="Helle Formatvorlage 1 - Akz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284E427A-3D55-4303-BF80-6455036E1DE7}" styleName="Designformatvorlage 1 - Akz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EB9631B5-78F2-41C9-869B-9F39066F8104}" styleName="Mittlere Formatvorlage 3 - Akz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793" autoAdjust="0"/>
    <p:restoredTop sz="93837" autoAdjust="0"/>
  </p:normalViewPr>
  <p:slideViewPr>
    <p:cSldViewPr showGuides="1">
      <p:cViewPr varScale="1">
        <p:scale>
          <a:sx n="81" d="100"/>
          <a:sy n="81" d="100"/>
        </p:scale>
        <p:origin x="96" y="480"/>
      </p:cViewPr>
      <p:guideLst>
        <p:guide orient="horz" pos="3691"/>
        <p:guide orient="horz" pos="346"/>
        <p:guide orient="horz" pos="884"/>
        <p:guide orient="horz" pos="657"/>
        <p:guide orient="horz" pos="3918"/>
        <p:guide orient="horz" pos="969"/>
        <p:guide orient="horz" pos="3577"/>
        <p:guide pos="513"/>
        <p:guide pos="72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77" d="100"/>
          <a:sy n="77" d="100"/>
        </p:scale>
        <p:origin x="-2190" y="-90"/>
      </p:cViewPr>
      <p:guideLst>
        <p:guide orient="horz" pos="3127"/>
        <p:guide pos="2142"/>
      </p:guideLst>
    </p:cSldViewPr>
  </p:notes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srvfilhmdf001\Teamordner\Referat%20III%207\Finanzplanung\FPL%202022-2026\&#220;bersichten\Grafiken%20MFP%202022%20bis%202026.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5" Type="http://schemas.openxmlformats.org/officeDocument/2006/relationships/chartUserShapes" Target="../drawings/drawing2.xml"/><Relationship Id="rId4" Type="http://schemas.openxmlformats.org/officeDocument/2006/relationships/package" Target="../embeddings/Microsoft_Excel-Arbeitsblatt.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5" Type="http://schemas.openxmlformats.org/officeDocument/2006/relationships/chartUserShapes" Target="../drawings/drawing3.xml"/><Relationship Id="rId4" Type="http://schemas.openxmlformats.org/officeDocument/2006/relationships/package" Target="../embeddings/Microsoft_Excel-Arbeitsblatt1.xlsx"/></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5" Type="http://schemas.openxmlformats.org/officeDocument/2006/relationships/chartUserShapes" Target="../drawings/drawing4.xml"/><Relationship Id="rId4" Type="http://schemas.openxmlformats.org/officeDocument/2006/relationships/package" Target="../embeddings/Microsoft_Excel-Arbeitsblatt2.xlsx"/></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package" Target="../embeddings/Microsoft_Excel-Arbeitsblatt3.xlsx"/></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6.xml"/><Relationship Id="rId1" Type="http://schemas.microsoft.com/office/2011/relationships/chartStyle" Target="style6.xml"/><Relationship Id="rId5" Type="http://schemas.openxmlformats.org/officeDocument/2006/relationships/chartUserShapes" Target="../drawings/drawing5.xml"/><Relationship Id="rId4" Type="http://schemas.openxmlformats.org/officeDocument/2006/relationships/package" Target="../embeddings/Microsoft_Excel-Arbeitsblatt4.xlsx"/></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7.xml"/><Relationship Id="rId1" Type="http://schemas.microsoft.com/office/2011/relationships/chartStyle" Target="style7.xml"/><Relationship Id="rId5" Type="http://schemas.openxmlformats.org/officeDocument/2006/relationships/chartUserShapes" Target="../drawings/drawing6.xml"/><Relationship Id="rId4" Type="http://schemas.openxmlformats.org/officeDocument/2006/relationships/package" Target="../embeddings/Microsoft_Excel-Arbeitsblatt5.xlsx"/></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9.xml"/><Relationship Id="rId2" Type="http://schemas.microsoft.com/office/2011/relationships/chartColorStyle" Target="colors8.xml"/><Relationship Id="rId1" Type="http://schemas.microsoft.com/office/2011/relationships/chartStyle" Target="style8.xml"/><Relationship Id="rId5" Type="http://schemas.openxmlformats.org/officeDocument/2006/relationships/chartUserShapes" Target="../drawings/drawing7.xml"/><Relationship Id="rId4" Type="http://schemas.openxmlformats.org/officeDocument/2006/relationships/package" Target="../embeddings/Microsoft_Excel-Arbeitsblatt6.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652546296296297"/>
          <c:y val="9.2617929292929294E-2"/>
          <c:w val="0.85291898148148149"/>
          <c:h val="0.69046092634319078"/>
        </c:manualLayout>
      </c:layout>
      <c:barChart>
        <c:barDir val="col"/>
        <c:grouping val="stacked"/>
        <c:varyColors val="0"/>
        <c:ser>
          <c:idx val="0"/>
          <c:order val="0"/>
          <c:tx>
            <c:strRef>
              <c:f>'EP-III'!$F$61</c:f>
              <c:strCache>
                <c:ptCount val="1"/>
                <c:pt idx="0">
                  <c:v>Bund </c:v>
                </c:pt>
              </c:strCache>
            </c:strRef>
          </c:tx>
          <c:spPr>
            <a:solidFill>
              <a:srgbClr val="244894"/>
            </a:solidFill>
            <a:ln>
              <a:solidFill>
                <a:sysClr val="windowText" lastClr="000000"/>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Arial" panose="020B0604020202020204" pitchFamily="34" charset="0"/>
                    <a:ea typeface="+mn-ea"/>
                    <a:cs typeface="Arial" panose="020B0604020202020204" pitchFamily="34" charset="0"/>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'EP-III'!$G$60:$I$60</c:f>
              <c:numCache>
                <c:formatCode>General</c:formatCode>
                <c:ptCount val="3"/>
                <c:pt idx="0">
                  <c:v>2022</c:v>
                </c:pt>
                <c:pt idx="1">
                  <c:v>2023</c:v>
                </c:pt>
                <c:pt idx="2">
                  <c:v>2024</c:v>
                </c:pt>
              </c:numCache>
            </c:numRef>
          </c:cat>
          <c:val>
            <c:numRef>
              <c:f>'EP-III'!$G$61:$I$61</c:f>
              <c:numCache>
                <c:formatCode>#,##0.0;\-#,##0.0;\-</c:formatCode>
                <c:ptCount val="3"/>
                <c:pt idx="0">
                  <c:v>12.037000000000001</c:v>
                </c:pt>
                <c:pt idx="1">
                  <c:v>24.698</c:v>
                </c:pt>
                <c:pt idx="2">
                  <c:v>19.594999999999999</c:v>
                </c:pt>
              </c:numCache>
            </c:numRef>
          </c:val>
          <c:extLst>
            <c:ext xmlns:c16="http://schemas.microsoft.com/office/drawing/2014/chart" uri="{C3380CC4-5D6E-409C-BE32-E72D297353CC}">
              <c16:uniqueId val="{00000000-A909-4A0F-B308-AD4ED7B62D2C}"/>
            </c:ext>
          </c:extLst>
        </c:ser>
        <c:ser>
          <c:idx val="1"/>
          <c:order val="1"/>
          <c:tx>
            <c:strRef>
              <c:f>'EP-III'!$F$62</c:f>
              <c:strCache>
                <c:ptCount val="1"/>
                <c:pt idx="0">
                  <c:v>Länder (einschl. Gemeinden)</c:v>
                </c:pt>
              </c:strCache>
            </c:strRef>
          </c:tx>
          <c:spPr>
            <a:solidFill>
              <a:schemeClr val="bg1">
                <a:lumMod val="85000"/>
              </a:schemeClr>
            </a:solidFill>
            <a:ln>
              <a:solidFill>
                <a:sysClr val="windowText" lastClr="000000"/>
              </a:solidFill>
            </a:ln>
            <a:effectLst/>
          </c:spPr>
          <c:invertIfNegative val="0"/>
          <c:dLbls>
            <c:dLbl>
              <c:idx val="0"/>
              <c:layout>
                <c:manualLayout>
                  <c:x val="9.4074074074074074E-2"/>
                  <c:y val="6.2392012422594943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909-4A0F-B308-AD4ED7B62D2C}"/>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'EP-III'!$G$60:$I$60</c:f>
              <c:numCache>
                <c:formatCode>General</c:formatCode>
                <c:ptCount val="3"/>
                <c:pt idx="0">
                  <c:v>2022</c:v>
                </c:pt>
                <c:pt idx="1">
                  <c:v>2023</c:v>
                </c:pt>
                <c:pt idx="2">
                  <c:v>2024</c:v>
                </c:pt>
              </c:numCache>
            </c:numRef>
          </c:cat>
          <c:val>
            <c:numRef>
              <c:f>'EP-III'!$G$62:$I$62</c:f>
              <c:numCache>
                <c:formatCode>#,##0.0;\-#,##0.0;\-</c:formatCode>
                <c:ptCount val="3"/>
                <c:pt idx="0">
                  <c:v>1.2750000000000001</c:v>
                </c:pt>
                <c:pt idx="1">
                  <c:v>17.815999999999999</c:v>
                </c:pt>
                <c:pt idx="2">
                  <c:v>16.78</c:v>
                </c:pt>
              </c:numCache>
            </c:numRef>
          </c:val>
          <c:extLst>
            <c:ext xmlns:c16="http://schemas.microsoft.com/office/drawing/2014/chart" uri="{C3380CC4-5D6E-409C-BE32-E72D297353CC}">
              <c16:uniqueId val="{00000001-A909-4A0F-B308-AD4ED7B62D2C}"/>
            </c:ext>
          </c:extLst>
        </c:ser>
        <c:dLbls>
          <c:showLegendKey val="0"/>
          <c:showVal val="0"/>
          <c:showCatName val="0"/>
          <c:showSerName val="0"/>
          <c:showPercent val="0"/>
          <c:showBubbleSize val="0"/>
        </c:dLbls>
        <c:gapWidth val="150"/>
        <c:overlap val="100"/>
        <c:axId val="533639152"/>
        <c:axId val="533638824"/>
      </c:barChart>
      <c:catAx>
        <c:axId val="5336391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de-DE"/>
          </a:p>
        </c:txPr>
        <c:crossAx val="533638824"/>
        <c:crosses val="autoZero"/>
        <c:auto val="1"/>
        <c:lblAlgn val="ctr"/>
        <c:lblOffset val="100"/>
        <c:noMultiLvlLbl val="0"/>
      </c:catAx>
      <c:valAx>
        <c:axId val="533638824"/>
        <c:scaling>
          <c:orientation val="minMax"/>
        </c:scaling>
        <c:delete val="0"/>
        <c:axPos val="l"/>
        <c:majorGridlines>
          <c:spPr>
            <a:ln w="9525" cap="flat" cmpd="sng" algn="ctr">
              <a:solidFill>
                <a:schemeClr val="tx1">
                  <a:lumMod val="15000"/>
                  <a:lumOff val="85000"/>
                </a:schemeClr>
              </a:solidFill>
              <a:round/>
            </a:ln>
            <a:effectLst/>
          </c:spPr>
        </c:majorGridlines>
        <c:numFmt formatCode="#,##0.0;\-#,##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de-DE"/>
          </a:p>
        </c:txPr>
        <c:crossAx val="5336391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de-DE"/>
        </a:p>
      </c:txPr>
    </c:legend>
    <c:plotVisOnly val="1"/>
    <c:dispBlanksAs val="gap"/>
    <c:showDLblsOverMax val="0"/>
  </c:chart>
  <c:spPr>
    <a:solidFill>
      <a:schemeClr val="bg1"/>
    </a:solidFill>
    <a:ln w="9525" cap="flat" cmpd="sng" algn="ctr">
      <a:solidFill>
        <a:sysClr val="windowText" lastClr="000000"/>
      </a:solidFill>
      <a:round/>
    </a:ln>
    <a:effectLst/>
  </c:spPr>
  <c:txPr>
    <a:bodyPr/>
    <a:lstStyle/>
    <a:p>
      <a:pPr>
        <a:defRPr/>
      </a:pPr>
      <a:endParaRPr lang="de-DE"/>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8.4032385341933219E-2"/>
          <c:y val="6.6096244143234548E-2"/>
          <c:w val="0.88415717171717167"/>
          <c:h val="0.8187410156207704"/>
        </c:manualLayout>
      </c:layout>
      <c:barChart>
        <c:barDir val="col"/>
        <c:grouping val="clustered"/>
        <c:varyColors val="0"/>
        <c:ser>
          <c:idx val="1"/>
          <c:order val="0"/>
          <c:spPr>
            <a:solidFill>
              <a:srgbClr val="244894"/>
            </a:solidFill>
            <a:ln>
              <a:solidFill>
                <a:sysClr val="windowText" lastClr="000000"/>
              </a:solidFill>
            </a:ln>
            <a:effectLst/>
          </c:spPr>
          <c:invertIfNegative val="0"/>
          <c:dPt>
            <c:idx val="4"/>
            <c:invertIfNegative val="0"/>
            <c:bubble3D val="0"/>
            <c:spPr>
              <a:solidFill>
                <a:schemeClr val="bg1">
                  <a:lumMod val="85000"/>
                </a:schemeClr>
              </a:solidFill>
              <a:ln>
                <a:solidFill>
                  <a:sysClr val="windowText" lastClr="000000"/>
                </a:solidFill>
              </a:ln>
              <a:effectLst/>
            </c:spPr>
            <c:extLst>
              <c:ext xmlns:c16="http://schemas.microsoft.com/office/drawing/2014/chart" uri="{C3380CC4-5D6E-409C-BE32-E72D297353CC}">
                <c16:uniqueId val="{00000001-03E0-451E-983B-2F63E871D508}"/>
              </c:ext>
            </c:extLst>
          </c:dPt>
          <c:dPt>
            <c:idx val="6"/>
            <c:invertIfNegative val="0"/>
            <c:bubble3D val="0"/>
            <c:spPr>
              <a:solidFill>
                <a:schemeClr val="bg1">
                  <a:lumMod val="85000"/>
                </a:schemeClr>
              </a:solidFill>
              <a:ln>
                <a:solidFill>
                  <a:sysClr val="windowText" lastClr="000000"/>
                </a:solidFill>
              </a:ln>
              <a:effectLst/>
            </c:spPr>
            <c:extLst>
              <c:ext xmlns:c16="http://schemas.microsoft.com/office/drawing/2014/chart" uri="{C3380CC4-5D6E-409C-BE32-E72D297353CC}">
                <c16:uniqueId val="{00000003-03E0-451E-983B-2F63E871D508}"/>
              </c:ext>
            </c:extLst>
          </c:dPt>
          <c:dLbls>
            <c:dLbl>
              <c:idx val="4"/>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Arial" panose="020B0604020202020204" pitchFamily="34" charset="0"/>
                      <a:ea typeface="+mn-ea"/>
                      <a:cs typeface="Arial" panose="020B0604020202020204" pitchFamily="34" charset="0"/>
                    </a:defRPr>
                  </a:pPr>
                  <a:endParaRPr lang="de-DE"/>
                </a:p>
              </c:txPr>
              <c:showLegendKey val="0"/>
              <c:showVal val="1"/>
              <c:showCatName val="0"/>
              <c:showSerName val="0"/>
              <c:showPercent val="0"/>
              <c:showBubbleSize val="0"/>
              <c:extLst>
                <c:ext xmlns:c16="http://schemas.microsoft.com/office/drawing/2014/chart" uri="{C3380CC4-5D6E-409C-BE32-E72D297353CC}">
                  <c16:uniqueId val="{00000001-03E0-451E-983B-2F63E871D508}"/>
                </c:ext>
              </c:extLst>
            </c:dLbl>
            <c:dLbl>
              <c:idx val="6"/>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Arial" panose="020B0604020202020204" pitchFamily="34" charset="0"/>
                      <a:ea typeface="+mn-ea"/>
                      <a:cs typeface="Arial" panose="020B0604020202020204" pitchFamily="34" charset="0"/>
                    </a:defRPr>
                  </a:pPr>
                  <a:endParaRPr lang="de-DE"/>
                </a:p>
              </c:txPr>
              <c:showLegendKey val="0"/>
              <c:showVal val="1"/>
              <c:showCatName val="0"/>
              <c:showSerName val="0"/>
              <c:showPercent val="0"/>
              <c:showBubbleSize val="0"/>
              <c:extLst>
                <c:ext xmlns:c16="http://schemas.microsoft.com/office/drawing/2014/chart" uri="{C3380CC4-5D6E-409C-BE32-E72D297353CC}">
                  <c16:uniqueId val="{00000003-03E0-451E-983B-2F63E871D508}"/>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rgbClr val="244894"/>
                    </a:solidFill>
                    <a:latin typeface="Arial" panose="020B0604020202020204" pitchFamily="34" charset="0"/>
                    <a:ea typeface="+mn-ea"/>
                    <a:cs typeface="Arial" panose="020B0604020202020204" pitchFamily="34" charset="0"/>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'NKA '!$D$13:$L$13</c:f>
              <c:strCache>
                <c:ptCount val="9"/>
                <c:pt idx="0">
                  <c:v>2016</c:v>
                </c:pt>
                <c:pt idx="1">
                  <c:v>2017</c:v>
                </c:pt>
                <c:pt idx="2">
                  <c:v>2018</c:v>
                </c:pt>
                <c:pt idx="3">
                  <c:v>2019</c:v>
                </c:pt>
                <c:pt idx="4">
                  <c:v>2020*</c:v>
                </c:pt>
                <c:pt idx="5">
                  <c:v>2021*</c:v>
                </c:pt>
                <c:pt idx="6">
                  <c:v>2022</c:v>
                </c:pt>
                <c:pt idx="7">
                  <c:v>2023</c:v>
                </c:pt>
                <c:pt idx="8">
                  <c:v>2024</c:v>
                </c:pt>
              </c:strCache>
            </c:strRef>
          </c:cat>
          <c:val>
            <c:numRef>
              <c:f>'NKA '!$D$14:$L$14</c:f>
              <c:numCache>
                <c:formatCode>General</c:formatCode>
                <c:ptCount val="9"/>
                <c:pt idx="0">
                  <c:v>-200</c:v>
                </c:pt>
                <c:pt idx="1">
                  <c:v>-200</c:v>
                </c:pt>
                <c:pt idx="2">
                  <c:v>-200</c:v>
                </c:pt>
                <c:pt idx="3">
                  <c:v>-200</c:v>
                </c:pt>
                <c:pt idx="4">
                  <c:v>2304</c:v>
                </c:pt>
                <c:pt idx="5">
                  <c:v>0</c:v>
                </c:pt>
                <c:pt idx="6">
                  <c:v>987</c:v>
                </c:pt>
                <c:pt idx="7">
                  <c:v>0</c:v>
                </c:pt>
                <c:pt idx="8">
                  <c:v>-110</c:v>
                </c:pt>
              </c:numCache>
            </c:numRef>
          </c:val>
          <c:extLst>
            <c:ext xmlns:c16="http://schemas.microsoft.com/office/drawing/2014/chart" uri="{C3380CC4-5D6E-409C-BE32-E72D297353CC}">
              <c16:uniqueId val="{00000004-03E0-451E-983B-2F63E871D508}"/>
            </c:ext>
          </c:extLst>
        </c:ser>
        <c:dLbls>
          <c:showLegendKey val="0"/>
          <c:showVal val="0"/>
          <c:showCatName val="0"/>
          <c:showSerName val="0"/>
          <c:showPercent val="0"/>
          <c:showBubbleSize val="0"/>
        </c:dLbls>
        <c:gapWidth val="219"/>
        <c:overlap val="-27"/>
        <c:axId val="563101328"/>
        <c:axId val="563104280"/>
      </c:barChart>
      <c:catAx>
        <c:axId val="563101328"/>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de-DE"/>
          </a:p>
        </c:txPr>
        <c:crossAx val="563104280"/>
        <c:crosses val="autoZero"/>
        <c:auto val="1"/>
        <c:lblAlgn val="ctr"/>
        <c:lblOffset val="100"/>
        <c:noMultiLvlLbl val="0"/>
      </c:catAx>
      <c:valAx>
        <c:axId val="56310428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de-DE"/>
          </a:p>
        </c:txPr>
        <c:crossAx val="563101328"/>
        <c:crosses val="autoZero"/>
        <c:crossBetween val="between"/>
      </c:valAx>
      <c:spPr>
        <a:noFill/>
        <a:ln>
          <a:noFill/>
        </a:ln>
        <a:effectLst/>
      </c:spPr>
    </c:plotArea>
    <c:plotVisOnly val="1"/>
    <c:dispBlanksAs val="gap"/>
    <c:showDLblsOverMax val="0"/>
  </c:chart>
  <c:spPr>
    <a:solidFill>
      <a:schemeClr val="bg1"/>
    </a:solidFill>
    <a:ln w="9525" cap="flat" cmpd="sng" algn="ctr">
      <a:solidFill>
        <a:sysClr val="windowText" lastClr="000000"/>
      </a:solidFill>
      <a:round/>
    </a:ln>
    <a:effectLst/>
  </c:spPr>
  <c:txPr>
    <a:bodyPr/>
    <a:lstStyle/>
    <a:p>
      <a:pPr>
        <a:defRPr/>
      </a:pPr>
      <a:endParaRPr lang="de-DE"/>
    </a:p>
  </c:txPr>
  <c:externalData r:id="rId4">
    <c:autoUpdate val="0"/>
  </c:externalData>
  <c:userShapes r:id="rId5"/>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6188686868686868E-2"/>
          <c:y val="5.4520202020202017E-2"/>
          <c:w val="0.88970020202020206"/>
          <c:h val="0.83915454545454549"/>
        </c:manualLayout>
      </c:layout>
      <c:barChart>
        <c:barDir val="col"/>
        <c:grouping val="clustered"/>
        <c:varyColors val="0"/>
        <c:ser>
          <c:idx val="1"/>
          <c:order val="0"/>
          <c:spPr>
            <a:solidFill>
              <a:schemeClr val="accent2"/>
            </a:solidFill>
            <a:ln>
              <a:noFill/>
            </a:ln>
            <a:effectLst/>
          </c:spPr>
          <c:invertIfNegative val="0"/>
          <c:cat>
            <c:strRef>
              <c:f>'Steuereinnahmen nach LFA'!$A$6:$I$6</c:f>
              <c:strCache>
                <c:ptCount val="9"/>
                <c:pt idx="0">
                  <c:v>2016</c:v>
                </c:pt>
                <c:pt idx="1">
                  <c:v>2017</c:v>
                </c:pt>
                <c:pt idx="2">
                  <c:v>2018</c:v>
                </c:pt>
                <c:pt idx="3">
                  <c:v>2019</c:v>
                </c:pt>
                <c:pt idx="4">
                  <c:v>2020</c:v>
                </c:pt>
                <c:pt idx="5">
                  <c:v>2021</c:v>
                </c:pt>
                <c:pt idx="6">
                  <c:v>2022*</c:v>
                </c:pt>
                <c:pt idx="7">
                  <c:v>2023</c:v>
                </c:pt>
                <c:pt idx="8">
                  <c:v>2024</c:v>
                </c:pt>
              </c:strCache>
            </c:strRef>
          </c:cat>
          <c:val>
            <c:numRef>
              <c:f>'Steuereinnahmen nach LFA'!$A$6:$I$6</c:f>
              <c:numCache>
                <c:formatCode>0</c:formatCode>
                <c:ptCount val="9"/>
                <c:pt idx="0">
                  <c:v>2016</c:v>
                </c:pt>
                <c:pt idx="1">
                  <c:v>2017</c:v>
                </c:pt>
                <c:pt idx="2">
                  <c:v>2018</c:v>
                </c:pt>
                <c:pt idx="3">
                  <c:v>2019</c:v>
                </c:pt>
                <c:pt idx="4">
                  <c:v>2020</c:v>
                </c:pt>
                <c:pt idx="5">
                  <c:v>2021</c:v>
                </c:pt>
                <c:pt idx="6">
                  <c:v>0</c:v>
                </c:pt>
                <c:pt idx="7">
                  <c:v>2023</c:v>
                </c:pt>
                <c:pt idx="8">
                  <c:v>2024</c:v>
                </c:pt>
              </c:numCache>
            </c:numRef>
          </c:val>
          <c:extLst>
            <c:ext xmlns:c16="http://schemas.microsoft.com/office/drawing/2014/chart" uri="{C3380CC4-5D6E-409C-BE32-E72D297353CC}">
              <c16:uniqueId val="{00000000-A1F5-46EF-B90D-0EEA00E42A79}"/>
            </c:ext>
          </c:extLst>
        </c:ser>
        <c:ser>
          <c:idx val="0"/>
          <c:order val="1"/>
          <c:spPr>
            <a:solidFill>
              <a:srgbClr val="244894"/>
            </a:solidFill>
            <a:ln>
              <a:solidFill>
                <a:schemeClr val="tx1"/>
              </a:solid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rgbClr val="244894"/>
                    </a:solidFill>
                    <a:latin typeface="Arial" panose="020B0604020202020204" pitchFamily="34" charset="0"/>
                    <a:ea typeface="+mn-ea"/>
                    <a:cs typeface="Arial" panose="020B0604020202020204" pitchFamily="34" charset="0"/>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'Steuereinnahmen nach LFA'!$A$6:$I$6</c:f>
              <c:strCache>
                <c:ptCount val="9"/>
                <c:pt idx="0">
                  <c:v>2016</c:v>
                </c:pt>
                <c:pt idx="1">
                  <c:v>2017</c:v>
                </c:pt>
                <c:pt idx="2">
                  <c:v>2018</c:v>
                </c:pt>
                <c:pt idx="3">
                  <c:v>2019</c:v>
                </c:pt>
                <c:pt idx="4">
                  <c:v>2020</c:v>
                </c:pt>
                <c:pt idx="5">
                  <c:v>2021</c:v>
                </c:pt>
                <c:pt idx="6">
                  <c:v>2022*</c:v>
                </c:pt>
                <c:pt idx="7">
                  <c:v>2023</c:v>
                </c:pt>
                <c:pt idx="8">
                  <c:v>2024</c:v>
                </c:pt>
              </c:strCache>
            </c:strRef>
          </c:cat>
          <c:val>
            <c:numRef>
              <c:f>'Steuereinnahmen nach LFA'!$A$7:$I$7</c:f>
              <c:numCache>
                <c:formatCode>_-* #,##0.0_-;\-* #,##0.0_-;_-* "-"??_-;_-@_-</c:formatCode>
                <c:ptCount val="9"/>
                <c:pt idx="0">
                  <c:v>19963</c:v>
                </c:pt>
                <c:pt idx="1">
                  <c:v>20108.5</c:v>
                </c:pt>
                <c:pt idx="2">
                  <c:v>21213.3</c:v>
                </c:pt>
                <c:pt idx="3">
                  <c:v>22570</c:v>
                </c:pt>
                <c:pt idx="4">
                  <c:v>21300.669830499999</c:v>
                </c:pt>
                <c:pt idx="5">
                  <c:v>25131.4</c:v>
                </c:pt>
                <c:pt idx="6">
                  <c:v>24433</c:v>
                </c:pt>
                <c:pt idx="7">
                  <c:v>26800</c:v>
                </c:pt>
                <c:pt idx="8">
                  <c:v>27858</c:v>
                </c:pt>
              </c:numCache>
            </c:numRef>
          </c:val>
          <c:extLst>
            <c:ext xmlns:c16="http://schemas.microsoft.com/office/drawing/2014/chart" uri="{C3380CC4-5D6E-409C-BE32-E72D297353CC}">
              <c16:uniqueId val="{00000001-A1F5-46EF-B90D-0EEA00E42A79}"/>
            </c:ext>
          </c:extLst>
        </c:ser>
        <c:dLbls>
          <c:showLegendKey val="0"/>
          <c:showVal val="0"/>
          <c:showCatName val="0"/>
          <c:showSerName val="0"/>
          <c:showPercent val="0"/>
          <c:showBubbleSize val="0"/>
        </c:dLbls>
        <c:gapWidth val="219"/>
        <c:overlap val="-27"/>
        <c:axId val="423671896"/>
        <c:axId val="423679440"/>
      </c:barChart>
      <c:catAx>
        <c:axId val="4236718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de-DE"/>
          </a:p>
        </c:txPr>
        <c:crossAx val="423679440"/>
        <c:crosses val="autoZero"/>
        <c:auto val="1"/>
        <c:lblAlgn val="ctr"/>
        <c:lblOffset val="100"/>
        <c:noMultiLvlLbl val="0"/>
      </c:catAx>
      <c:valAx>
        <c:axId val="423679440"/>
        <c:scaling>
          <c:orientation val="minMax"/>
          <c:min val="1000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de-DE"/>
          </a:p>
        </c:txPr>
        <c:crossAx val="423671896"/>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solidFill>
      <a:round/>
    </a:ln>
    <a:effectLst/>
  </c:spPr>
  <c:txPr>
    <a:bodyPr/>
    <a:lstStyle/>
    <a:p>
      <a:pPr>
        <a:defRPr/>
      </a:pPr>
      <a:endParaRPr lang="de-DE"/>
    </a:p>
  </c:txPr>
  <c:externalData r:id="rId4">
    <c:autoUpdate val="0"/>
  </c:externalData>
  <c:userShapes r:id="rId5"/>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8.8466161616161609E-2"/>
          <c:y val="8.3333333333333329E-2"/>
          <c:w val="0.88097828282828283"/>
          <c:h val="0.80926727909011376"/>
        </c:manualLayout>
      </c:layout>
      <c:barChart>
        <c:barDir val="col"/>
        <c:grouping val="clustered"/>
        <c:varyColors val="0"/>
        <c:ser>
          <c:idx val="1"/>
          <c:order val="0"/>
          <c:spPr>
            <a:solidFill>
              <a:srgbClr val="244894"/>
            </a:solidFill>
            <a:ln>
              <a:solidFill>
                <a:sysClr val="windowText" lastClr="000000"/>
              </a:solidFill>
            </a:ln>
            <a:effectLst/>
          </c:spPr>
          <c:invertIfNegative val="0"/>
          <c:dLbls>
            <c:numFmt formatCode="#,##0" sourceLinked="0"/>
            <c:spPr>
              <a:solidFill>
                <a:sysClr val="window" lastClr="FFFFFF"/>
              </a:solid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rgbClr val="244894"/>
                    </a:solidFill>
                    <a:latin typeface="Arial" panose="020B0604020202020204" pitchFamily="34" charset="0"/>
                    <a:ea typeface="+mn-ea"/>
                    <a:cs typeface="Arial" panose="020B0604020202020204" pitchFamily="34" charset="0"/>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'Zinsausgaben ab 1970'!$A$2:$A$12</c:f>
              <c:numCache>
                <c:formatCode>General</c:formatCode>
                <c:ptCount val="11"/>
                <c:pt idx="0">
                  <c:v>2016</c:v>
                </c:pt>
                <c:pt idx="1">
                  <c:v>2017</c:v>
                </c:pt>
                <c:pt idx="2">
                  <c:v>2018</c:v>
                </c:pt>
                <c:pt idx="3">
                  <c:v>2019</c:v>
                </c:pt>
                <c:pt idx="4">
                  <c:v>2020</c:v>
                </c:pt>
                <c:pt idx="5">
                  <c:v>2021</c:v>
                </c:pt>
                <c:pt idx="6">
                  <c:v>2022</c:v>
                </c:pt>
                <c:pt idx="7">
                  <c:v>2023</c:v>
                </c:pt>
                <c:pt idx="8">
                  <c:v>2024</c:v>
                </c:pt>
                <c:pt idx="9">
                  <c:v>2025</c:v>
                </c:pt>
                <c:pt idx="10">
                  <c:v>2026</c:v>
                </c:pt>
              </c:numCache>
            </c:numRef>
          </c:cat>
          <c:val>
            <c:numRef>
              <c:f>'Zinsausgaben ab 1970'!$B$2:$B$12</c:f>
              <c:numCache>
                <c:formatCode>#,##0.0</c:formatCode>
                <c:ptCount val="11"/>
                <c:pt idx="0">
                  <c:v>1023.6</c:v>
                </c:pt>
                <c:pt idx="1">
                  <c:v>1003.1</c:v>
                </c:pt>
                <c:pt idx="2">
                  <c:v>964.3</c:v>
                </c:pt>
                <c:pt idx="3">
                  <c:v>903</c:v>
                </c:pt>
                <c:pt idx="4">
                  <c:v>880.2</c:v>
                </c:pt>
                <c:pt idx="5">
                  <c:v>850.7</c:v>
                </c:pt>
                <c:pt idx="6">
                  <c:v>836.9</c:v>
                </c:pt>
                <c:pt idx="7">
                  <c:v>788.3</c:v>
                </c:pt>
                <c:pt idx="8">
                  <c:v>914.6</c:v>
                </c:pt>
                <c:pt idx="9">
                  <c:v>1070.3</c:v>
                </c:pt>
                <c:pt idx="10">
                  <c:v>1274.7</c:v>
                </c:pt>
              </c:numCache>
            </c:numRef>
          </c:val>
          <c:extLst>
            <c:ext xmlns:c16="http://schemas.microsoft.com/office/drawing/2014/chart" uri="{C3380CC4-5D6E-409C-BE32-E72D297353CC}">
              <c16:uniqueId val="{00000000-8DFE-4540-BE04-E9D36AD0EB1D}"/>
            </c:ext>
          </c:extLst>
        </c:ser>
        <c:dLbls>
          <c:showLegendKey val="0"/>
          <c:showVal val="0"/>
          <c:showCatName val="0"/>
          <c:showSerName val="0"/>
          <c:showPercent val="0"/>
          <c:showBubbleSize val="0"/>
        </c:dLbls>
        <c:gapWidth val="219"/>
        <c:overlap val="-27"/>
        <c:axId val="530847600"/>
        <c:axId val="530848584"/>
      </c:barChart>
      <c:catAx>
        <c:axId val="5308476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de-DE"/>
          </a:p>
        </c:txPr>
        <c:crossAx val="530848584"/>
        <c:crosses val="autoZero"/>
        <c:auto val="1"/>
        <c:lblAlgn val="ctr"/>
        <c:lblOffset val="100"/>
        <c:noMultiLvlLbl val="0"/>
      </c:catAx>
      <c:valAx>
        <c:axId val="530848584"/>
        <c:scaling>
          <c:orientation val="minMax"/>
          <c:min val="40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de-DE"/>
          </a:p>
        </c:txPr>
        <c:crossAx val="530847600"/>
        <c:crosses val="autoZero"/>
        <c:crossBetween val="between"/>
      </c:valAx>
      <c:spPr>
        <a:noFill/>
        <a:ln>
          <a:noFill/>
        </a:ln>
        <a:effectLst/>
      </c:spPr>
    </c:plotArea>
    <c:plotVisOnly val="1"/>
    <c:dispBlanksAs val="gap"/>
    <c:showDLblsOverMax val="0"/>
  </c:chart>
  <c:spPr>
    <a:solidFill>
      <a:schemeClr val="bg1"/>
    </a:solidFill>
    <a:ln w="9525" cap="flat" cmpd="sng" algn="ctr">
      <a:solidFill>
        <a:sysClr val="windowText" lastClr="000000"/>
      </a:solidFill>
      <a:round/>
    </a:ln>
    <a:effectLst/>
  </c:spPr>
  <c:txPr>
    <a:bodyPr/>
    <a:lstStyle/>
    <a:p>
      <a:pPr>
        <a:defRPr/>
      </a:pPr>
      <a:endParaRPr lang="de-DE"/>
    </a:p>
  </c:txPr>
  <c:externalData r:id="rId4">
    <c:autoUpdate val="0"/>
  </c:externalData>
  <c:userShapes r:id="rId5"/>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0054242424242426E-2"/>
          <c:y val="5.4520202020202017E-2"/>
          <c:w val="0.8958346464646465"/>
          <c:h val="0.83915454545454549"/>
        </c:manualLayout>
      </c:layout>
      <c:barChart>
        <c:barDir val="col"/>
        <c:grouping val="clustered"/>
        <c:varyColors val="0"/>
        <c:ser>
          <c:idx val="0"/>
          <c:order val="0"/>
          <c:spPr>
            <a:solidFill>
              <a:srgbClr val="244894"/>
            </a:solidFill>
            <a:ln>
              <a:solidFill>
                <a:sysClr val="windowText" lastClr="000000"/>
              </a:solidFill>
            </a:ln>
            <a:effectLst/>
          </c:spPr>
          <c:invertIfNegative val="0"/>
          <c:dLbls>
            <c:numFmt formatCode="#,##0" sourceLinked="0"/>
            <c:spPr>
              <a:solidFill>
                <a:schemeClr val="bg1"/>
              </a:solid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rgbClr val="244894"/>
                    </a:solidFill>
                    <a:latin typeface="Arial" panose="020B0604020202020204" pitchFamily="34" charset="0"/>
                    <a:ea typeface="+mn-ea"/>
                    <a:cs typeface="Arial" panose="020B0604020202020204" pitchFamily="34" charset="0"/>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Tabelle3!$J$8:$R$8</c:f>
              <c:numCache>
                <c:formatCode>0</c:formatCode>
                <c:ptCount val="9"/>
                <c:pt idx="0">
                  <c:v>2016</c:v>
                </c:pt>
                <c:pt idx="1">
                  <c:v>2017</c:v>
                </c:pt>
                <c:pt idx="2">
                  <c:v>2018</c:v>
                </c:pt>
                <c:pt idx="3">
                  <c:v>2019</c:v>
                </c:pt>
                <c:pt idx="4">
                  <c:v>2020</c:v>
                </c:pt>
                <c:pt idx="5">
                  <c:v>2021</c:v>
                </c:pt>
                <c:pt idx="6">
                  <c:v>2022</c:v>
                </c:pt>
                <c:pt idx="7">
                  <c:v>2023</c:v>
                </c:pt>
                <c:pt idx="8">
                  <c:v>2024</c:v>
                </c:pt>
              </c:numCache>
            </c:numRef>
          </c:cat>
          <c:val>
            <c:numRef>
              <c:f>Tabelle3!$J$9:$R$9</c:f>
              <c:numCache>
                <c:formatCode>_-* #,##0.0_-;\-* #,##0.0_-;_-* "-"??_-;_-@_-</c:formatCode>
                <c:ptCount val="9"/>
                <c:pt idx="0">
                  <c:v>1688.6</c:v>
                </c:pt>
                <c:pt idx="1">
                  <c:v>1749.1</c:v>
                </c:pt>
                <c:pt idx="2">
                  <c:v>1869.3</c:v>
                </c:pt>
                <c:pt idx="3">
                  <c:v>2013.1</c:v>
                </c:pt>
                <c:pt idx="4">
                  <c:v>2463.3000000000002</c:v>
                </c:pt>
                <c:pt idx="5">
                  <c:v>2457</c:v>
                </c:pt>
                <c:pt idx="6">
                  <c:v>2850.1</c:v>
                </c:pt>
                <c:pt idx="7">
                  <c:v>3042</c:v>
                </c:pt>
                <c:pt idx="8">
                  <c:v>3006</c:v>
                </c:pt>
              </c:numCache>
            </c:numRef>
          </c:val>
          <c:extLst>
            <c:ext xmlns:c16="http://schemas.microsoft.com/office/drawing/2014/chart" uri="{C3380CC4-5D6E-409C-BE32-E72D297353CC}">
              <c16:uniqueId val="{00000000-DE79-4C75-BEF0-46BC12AFA4D7}"/>
            </c:ext>
          </c:extLst>
        </c:ser>
        <c:dLbls>
          <c:showLegendKey val="0"/>
          <c:showVal val="0"/>
          <c:showCatName val="0"/>
          <c:showSerName val="0"/>
          <c:showPercent val="0"/>
          <c:showBubbleSize val="0"/>
        </c:dLbls>
        <c:gapWidth val="219"/>
        <c:overlap val="-27"/>
        <c:axId val="423671896"/>
        <c:axId val="423679440"/>
      </c:barChart>
      <c:catAx>
        <c:axId val="423671896"/>
        <c:scaling>
          <c:orientation val="minMax"/>
        </c:scaling>
        <c:delete val="0"/>
        <c:axPos val="b"/>
        <c:numFmt formatCode="0"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de-DE"/>
          </a:p>
        </c:txPr>
        <c:crossAx val="423679440"/>
        <c:crosses val="autoZero"/>
        <c:auto val="1"/>
        <c:lblAlgn val="ctr"/>
        <c:lblOffset val="100"/>
        <c:noMultiLvlLbl val="0"/>
      </c:catAx>
      <c:valAx>
        <c:axId val="423679440"/>
        <c:scaling>
          <c:orientation val="minMax"/>
          <c:min val="5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r>
                  <a:rPr lang="de-DE" sz="900">
                    <a:solidFill>
                      <a:sysClr val="windowText" lastClr="000000"/>
                    </a:solidFill>
                    <a:latin typeface="Arial" panose="020B0604020202020204" pitchFamily="34" charset="0"/>
                    <a:cs typeface="Arial" panose="020B0604020202020204" pitchFamily="34" charset="0"/>
                  </a:rPr>
                  <a:t>- in Mio. € - </a:t>
                </a:r>
              </a:p>
            </c:rich>
          </c:tx>
          <c:layout>
            <c:manualLayout>
              <c:xMode val="edge"/>
              <c:yMode val="edge"/>
              <c:x val="8.3121212121212099E-3"/>
              <c:y val="0.37075883838383838"/>
            </c:manualLayout>
          </c:layout>
          <c:overlay val="0"/>
          <c:spPr>
            <a:noFill/>
            <a:ln>
              <a:noFill/>
            </a:ln>
            <a:effectLst/>
          </c:spPr>
          <c:txPr>
            <a:bodyPr rot="-54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de-DE"/>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Arial" panose="020B0604020202020204" pitchFamily="34" charset="0"/>
                <a:ea typeface="+mn-ea"/>
                <a:cs typeface="Arial" panose="020B0604020202020204" pitchFamily="34" charset="0"/>
              </a:defRPr>
            </a:pPr>
            <a:endParaRPr lang="de-DE"/>
          </a:p>
        </c:txPr>
        <c:crossAx val="423671896"/>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solidFill>
      <a:round/>
    </a:ln>
    <a:effectLst/>
  </c:spPr>
  <c:txPr>
    <a:bodyPr/>
    <a:lstStyle/>
    <a:p>
      <a:pPr>
        <a:defRPr/>
      </a:pPr>
      <a:endParaRPr lang="de-DE"/>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117747474747475"/>
          <c:y val="7.6969677532909717E-2"/>
          <c:w val="0.88471141414141419"/>
          <c:h val="0.81670509679164227"/>
        </c:manualLayout>
      </c:layout>
      <c:barChart>
        <c:barDir val="col"/>
        <c:grouping val="clustered"/>
        <c:varyColors val="0"/>
        <c:ser>
          <c:idx val="1"/>
          <c:order val="0"/>
          <c:spPr>
            <a:solidFill>
              <a:srgbClr val="244894"/>
            </a:solidFill>
            <a:ln>
              <a:solidFill>
                <a:schemeClr val="tx1"/>
              </a:solid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rgbClr val="244894"/>
                    </a:solidFill>
                    <a:latin typeface="Arial" panose="020B0604020202020204" pitchFamily="34" charset="0"/>
                    <a:ea typeface="+mn-ea"/>
                    <a:cs typeface="Arial" panose="020B0604020202020204" pitchFamily="34" charset="0"/>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Personalausgaben!$A$6:$K$6</c:f>
              <c:numCache>
                <c:formatCode>0</c:formatCode>
                <c:ptCount val="11"/>
                <c:pt idx="0">
                  <c:v>2016</c:v>
                </c:pt>
                <c:pt idx="1">
                  <c:v>2017</c:v>
                </c:pt>
                <c:pt idx="2">
                  <c:v>2018</c:v>
                </c:pt>
                <c:pt idx="3">
                  <c:v>2019</c:v>
                </c:pt>
                <c:pt idx="4">
                  <c:v>2020</c:v>
                </c:pt>
                <c:pt idx="5">
                  <c:v>2021</c:v>
                </c:pt>
                <c:pt idx="6">
                  <c:v>2022</c:v>
                </c:pt>
                <c:pt idx="7">
                  <c:v>2023</c:v>
                </c:pt>
                <c:pt idx="8">
                  <c:v>2024</c:v>
                </c:pt>
                <c:pt idx="9">
                  <c:v>2025</c:v>
                </c:pt>
                <c:pt idx="10">
                  <c:v>2026</c:v>
                </c:pt>
              </c:numCache>
            </c:numRef>
          </c:cat>
          <c:val>
            <c:numRef>
              <c:f>Personalausgaben!$A$7:$K$7</c:f>
              <c:numCache>
                <c:formatCode>_-* #,##0.0_-;\-* #,##0.0_-;_-* "-"??_-;_-@_-</c:formatCode>
                <c:ptCount val="11"/>
                <c:pt idx="0">
                  <c:v>8941.2822113099992</c:v>
                </c:pt>
                <c:pt idx="1">
                  <c:v>9195.8980429999992</c:v>
                </c:pt>
                <c:pt idx="2">
                  <c:v>9623.7520710000008</c:v>
                </c:pt>
                <c:pt idx="3">
                  <c:v>10036.71551835</c:v>
                </c:pt>
                <c:pt idx="4">
                  <c:v>10522.5</c:v>
                </c:pt>
                <c:pt idx="5">
                  <c:v>10940.049278750002</c:v>
                </c:pt>
                <c:pt idx="6">
                  <c:v>11681.761</c:v>
                </c:pt>
                <c:pt idx="7">
                  <c:v>12305.0196</c:v>
                </c:pt>
                <c:pt idx="8">
                  <c:v>13279.587600000001</c:v>
                </c:pt>
                <c:pt idx="9">
                  <c:v>13730.97600002</c:v>
                </c:pt>
                <c:pt idx="10">
                  <c:v>14122.933643979999</c:v>
                </c:pt>
              </c:numCache>
            </c:numRef>
          </c:val>
          <c:extLst>
            <c:ext xmlns:c16="http://schemas.microsoft.com/office/drawing/2014/chart" uri="{C3380CC4-5D6E-409C-BE32-E72D297353CC}">
              <c16:uniqueId val="{00000000-A54A-41D9-B8AF-3D75811633B0}"/>
            </c:ext>
          </c:extLst>
        </c:ser>
        <c:dLbls>
          <c:showLegendKey val="0"/>
          <c:showVal val="0"/>
          <c:showCatName val="0"/>
          <c:showSerName val="0"/>
          <c:showPercent val="0"/>
          <c:showBubbleSize val="0"/>
        </c:dLbls>
        <c:gapWidth val="219"/>
        <c:overlap val="-27"/>
        <c:axId val="423671896"/>
        <c:axId val="423679440"/>
      </c:barChart>
      <c:catAx>
        <c:axId val="423671896"/>
        <c:scaling>
          <c:orientation val="minMax"/>
        </c:scaling>
        <c:delete val="0"/>
        <c:axPos val="b"/>
        <c:numFmt formatCode="0"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de-DE"/>
          </a:p>
        </c:txPr>
        <c:crossAx val="423679440"/>
        <c:crosses val="autoZero"/>
        <c:auto val="1"/>
        <c:lblAlgn val="ctr"/>
        <c:lblOffset val="100"/>
        <c:noMultiLvlLbl val="0"/>
      </c:catAx>
      <c:valAx>
        <c:axId val="423679440"/>
        <c:scaling>
          <c:orientation val="minMax"/>
          <c:min val="600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de-DE"/>
          </a:p>
        </c:txPr>
        <c:crossAx val="423671896"/>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solidFill>
      <a:round/>
    </a:ln>
    <a:effectLst/>
  </c:spPr>
  <c:txPr>
    <a:bodyPr/>
    <a:lstStyle/>
    <a:p>
      <a:pPr>
        <a:defRPr/>
      </a:pPr>
      <a:endParaRPr lang="de-DE"/>
    </a:p>
  </c:txPr>
  <c:externalData r:id="rId4">
    <c:autoUpdate val="0"/>
  </c:externalData>
  <c:userShapes r:id="rId5"/>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1871313131313137E-2"/>
          <c:y val="6.4967173145801166E-2"/>
          <c:w val="0.90407888888888888"/>
          <c:h val="0.80587803026795002"/>
        </c:manualLayout>
      </c:layout>
      <c:barChart>
        <c:barDir val="col"/>
        <c:grouping val="clustered"/>
        <c:varyColors val="0"/>
        <c:ser>
          <c:idx val="1"/>
          <c:order val="0"/>
          <c:spPr>
            <a:solidFill>
              <a:srgbClr val="244894"/>
            </a:solidFill>
            <a:ln>
              <a:solidFill>
                <a:schemeClr val="tx1"/>
              </a:solidFill>
            </a:ln>
            <a:effectLst/>
          </c:spPr>
          <c:invertIfNegative val="0"/>
          <c:dLbls>
            <c:dLbl>
              <c:idx val="4"/>
              <c:layout>
                <c:manualLayout>
                  <c:x val="-2.7137042062415195E-3"/>
                  <c:y val="-5.113781641523907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307-4441-9FF0-ED80FFA9FD1B}"/>
                </c:ext>
              </c:extLst>
            </c:dLbl>
            <c:dLbl>
              <c:idx val="5"/>
              <c:layout>
                <c:manualLayout>
                  <c:x val="-2.7137042062415195E-3"/>
                  <c:y val="-5.113781641523907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307-4441-9FF0-ED80FFA9FD1B}"/>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rgbClr val="244894">
                        <a:alpha val="99000"/>
                      </a:srgbClr>
                    </a:solidFill>
                    <a:latin typeface="Arial" panose="020B0604020202020204" pitchFamily="34" charset="0"/>
                    <a:ea typeface="+mn-ea"/>
                    <a:cs typeface="Arial" panose="020B0604020202020204" pitchFamily="34" charset="0"/>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Tabelle1!$C$12:$C$21</c:f>
              <c:strCache>
                <c:ptCount val="10"/>
                <c:pt idx="0">
                  <c:v>2017</c:v>
                </c:pt>
                <c:pt idx="1">
                  <c:v>2018</c:v>
                </c:pt>
                <c:pt idx="2">
                  <c:v>2019</c:v>
                </c:pt>
                <c:pt idx="3">
                  <c:v>2020</c:v>
                </c:pt>
                <c:pt idx="4">
                  <c:v>2021</c:v>
                </c:pt>
                <c:pt idx="5">
                  <c:v>2022</c:v>
                </c:pt>
                <c:pt idx="6">
                  <c:v>2023</c:v>
                </c:pt>
                <c:pt idx="7">
                  <c:v>2024*</c:v>
                </c:pt>
                <c:pt idx="8">
                  <c:v>2025</c:v>
                </c:pt>
                <c:pt idx="9">
                  <c:v>2026</c:v>
                </c:pt>
              </c:strCache>
            </c:strRef>
          </c:cat>
          <c:val>
            <c:numRef>
              <c:f>Tabelle1!$D$12:$D$21</c:f>
              <c:numCache>
                <c:formatCode>#,##0</c:formatCode>
                <c:ptCount val="10"/>
                <c:pt idx="0">
                  <c:v>4575.5</c:v>
                </c:pt>
                <c:pt idx="1">
                  <c:v>4920.1000000000004</c:v>
                </c:pt>
                <c:pt idx="2">
                  <c:v>5211</c:v>
                </c:pt>
                <c:pt idx="3">
                  <c:v>5998.7</c:v>
                </c:pt>
                <c:pt idx="4">
                  <c:v>6111</c:v>
                </c:pt>
                <c:pt idx="5">
                  <c:v>6448.2</c:v>
                </c:pt>
                <c:pt idx="6">
                  <c:v>6883.1</c:v>
                </c:pt>
                <c:pt idx="7">
                  <c:v>6826.7</c:v>
                </c:pt>
                <c:pt idx="8">
                  <c:v>7192.7</c:v>
                </c:pt>
                <c:pt idx="9">
                  <c:v>7483.3</c:v>
                </c:pt>
              </c:numCache>
            </c:numRef>
          </c:val>
          <c:extLst>
            <c:ext xmlns:c16="http://schemas.microsoft.com/office/drawing/2014/chart" uri="{C3380CC4-5D6E-409C-BE32-E72D297353CC}">
              <c16:uniqueId val="{00000002-D307-4441-9FF0-ED80FFA9FD1B}"/>
            </c:ext>
          </c:extLst>
        </c:ser>
        <c:dLbls>
          <c:showLegendKey val="0"/>
          <c:showVal val="0"/>
          <c:showCatName val="0"/>
          <c:showSerName val="0"/>
          <c:showPercent val="0"/>
          <c:showBubbleSize val="0"/>
        </c:dLbls>
        <c:gapWidth val="219"/>
        <c:overlap val="-27"/>
        <c:axId val="526839144"/>
        <c:axId val="526838816"/>
      </c:barChart>
      <c:catAx>
        <c:axId val="5268391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de-DE"/>
          </a:p>
        </c:txPr>
        <c:crossAx val="526838816"/>
        <c:crosses val="autoZero"/>
        <c:auto val="1"/>
        <c:lblAlgn val="ctr"/>
        <c:lblOffset val="100"/>
        <c:noMultiLvlLbl val="0"/>
      </c:catAx>
      <c:valAx>
        <c:axId val="526838816"/>
        <c:scaling>
          <c:orientation val="minMax"/>
          <c:min val="350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de-DE"/>
          </a:p>
        </c:txPr>
        <c:crossAx val="526839144"/>
        <c:crosses val="autoZero"/>
        <c:crossBetween val="between"/>
      </c:valAx>
      <c:spPr>
        <a:noFill/>
        <a:ln>
          <a:noFill/>
        </a:ln>
        <a:effectLst/>
      </c:spPr>
    </c:plotArea>
    <c:plotVisOnly val="1"/>
    <c:dispBlanksAs val="gap"/>
    <c:showDLblsOverMax val="0"/>
  </c:chart>
  <c:spPr>
    <a:solidFill>
      <a:srgbClr val="FFFFFF"/>
    </a:solidFill>
    <a:ln w="9525" cap="flat" cmpd="sng" algn="ctr">
      <a:solidFill>
        <a:srgbClr val="000000"/>
      </a:solidFill>
      <a:round/>
    </a:ln>
    <a:effectLst/>
  </c:spPr>
  <c:txPr>
    <a:bodyPr/>
    <a:lstStyle/>
    <a:p>
      <a:pPr>
        <a:defRPr/>
      </a:pPr>
      <a:endParaRPr lang="de-DE"/>
    </a:p>
  </c:txPr>
  <c:externalData r:id="rId4">
    <c:autoUpdate val="0"/>
  </c:externalData>
  <c:userShapes r:id="rId5"/>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1195151515151521E-2"/>
          <c:y val="5.4520202020202017E-2"/>
          <c:w val="0.89469373737373736"/>
          <c:h val="0.75001363636363627"/>
        </c:manualLayout>
      </c:layout>
      <c:barChart>
        <c:barDir val="col"/>
        <c:grouping val="stacked"/>
        <c:varyColors val="0"/>
        <c:ser>
          <c:idx val="2"/>
          <c:order val="0"/>
          <c:tx>
            <c:strRef>
              <c:f>Tabelle2!$B$10</c:f>
              <c:strCache>
                <c:ptCount val="1"/>
                <c:pt idx="0">
                  <c:v>Weitere Klimamaßnahmen </c:v>
                </c:pt>
              </c:strCache>
            </c:strRef>
          </c:tx>
          <c:spPr>
            <a:solidFill>
              <a:srgbClr val="244894"/>
            </a:solidFill>
            <a:ln>
              <a:solidFill>
                <a:sysClr val="windowText" lastClr="000000"/>
              </a:solid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Arial" panose="020B0604020202020204" pitchFamily="34" charset="0"/>
                    <a:ea typeface="+mn-ea"/>
                    <a:cs typeface="Arial" panose="020B0604020202020204" pitchFamily="34" charset="0"/>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Tabelle2!$C$7:$G$7</c:f>
              <c:numCache>
                <c:formatCode>General</c:formatCode>
                <c:ptCount val="3"/>
                <c:pt idx="0">
                  <c:v>2022</c:v>
                </c:pt>
                <c:pt idx="1">
                  <c:v>2023</c:v>
                </c:pt>
                <c:pt idx="2">
                  <c:v>2024</c:v>
                </c:pt>
              </c:numCache>
            </c:numRef>
          </c:cat>
          <c:val>
            <c:numRef>
              <c:f>Tabelle2!$C$10:$G$10</c:f>
              <c:numCache>
                <c:formatCode>_-* #,##0.0_-;\-* #,##0.0_-;_-* "-"??_-;_-@_-</c:formatCode>
                <c:ptCount val="3"/>
                <c:pt idx="0">
                  <c:v>670.08875100000012</c:v>
                </c:pt>
                <c:pt idx="1">
                  <c:v>680.17152899999996</c:v>
                </c:pt>
                <c:pt idx="2">
                  <c:v>727.9572890000004</c:v>
                </c:pt>
              </c:numCache>
            </c:numRef>
          </c:val>
          <c:extLst>
            <c:ext xmlns:c16="http://schemas.microsoft.com/office/drawing/2014/chart" uri="{C3380CC4-5D6E-409C-BE32-E72D297353CC}">
              <c16:uniqueId val="{00000000-5EC7-48FB-83D6-B9F4BF5B17A5}"/>
            </c:ext>
          </c:extLst>
        </c:ser>
        <c:ser>
          <c:idx val="0"/>
          <c:order val="1"/>
          <c:tx>
            <c:strRef>
              <c:f>Tabelle2!$B$8</c:f>
              <c:strCache>
                <c:ptCount val="1"/>
                <c:pt idx="0">
                  <c:v>Integrierter Klimaschutzplan Hessen 2025</c:v>
                </c:pt>
              </c:strCache>
            </c:strRef>
          </c:tx>
          <c:spPr>
            <a:solidFill>
              <a:schemeClr val="bg1">
                <a:lumMod val="65000"/>
              </a:schemeClr>
            </a:solidFill>
            <a:ln>
              <a:solidFill>
                <a:sysClr val="windowText" lastClr="000000"/>
              </a:solid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Tabelle2!$C$7:$G$7</c:f>
              <c:numCache>
                <c:formatCode>General</c:formatCode>
                <c:ptCount val="3"/>
                <c:pt idx="0">
                  <c:v>2022</c:v>
                </c:pt>
                <c:pt idx="1">
                  <c:v>2023</c:v>
                </c:pt>
                <c:pt idx="2">
                  <c:v>2024</c:v>
                </c:pt>
              </c:numCache>
            </c:numRef>
          </c:cat>
          <c:val>
            <c:numRef>
              <c:f>Tabelle2!$C$8:$G$8</c:f>
              <c:numCache>
                <c:formatCode>_-* #,##0.0_-;\-* #,##0.0_-;_-* "-"??_-;_-@_-</c:formatCode>
                <c:ptCount val="3"/>
                <c:pt idx="0">
                  <c:v>114.849424</c:v>
                </c:pt>
                <c:pt idx="1">
                  <c:v>69.452699999999993</c:v>
                </c:pt>
                <c:pt idx="2">
                  <c:v>67.77000000000001</c:v>
                </c:pt>
              </c:numCache>
            </c:numRef>
          </c:val>
          <c:extLst>
            <c:ext xmlns:c16="http://schemas.microsoft.com/office/drawing/2014/chart" uri="{C3380CC4-5D6E-409C-BE32-E72D297353CC}">
              <c16:uniqueId val="{00000001-5EC7-48FB-83D6-B9F4BF5B17A5}"/>
            </c:ext>
          </c:extLst>
        </c:ser>
        <c:ser>
          <c:idx val="1"/>
          <c:order val="2"/>
          <c:tx>
            <c:strRef>
              <c:f>Tabelle2!$B$9</c:f>
              <c:strCache>
                <c:ptCount val="1"/>
                <c:pt idx="0">
                  <c:v>Klimaplan Hessen  </c:v>
                </c:pt>
              </c:strCache>
            </c:strRef>
          </c:tx>
          <c:spPr>
            <a:solidFill>
              <a:schemeClr val="bg1">
                <a:lumMod val="95000"/>
              </a:schemeClr>
            </a:solidFill>
            <a:ln>
              <a:solidFill>
                <a:sysClr val="windowText" lastClr="000000"/>
              </a:solid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2-5EC7-48FB-83D6-B9F4BF5B17A5}"/>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Tabelle2!$C$7:$G$7</c:f>
              <c:numCache>
                <c:formatCode>General</c:formatCode>
                <c:ptCount val="3"/>
                <c:pt idx="0">
                  <c:v>2022</c:v>
                </c:pt>
                <c:pt idx="1">
                  <c:v>2023</c:v>
                </c:pt>
                <c:pt idx="2">
                  <c:v>2024</c:v>
                </c:pt>
              </c:numCache>
            </c:numRef>
          </c:cat>
          <c:val>
            <c:numRef>
              <c:f>Tabelle2!$C$9:$G$9</c:f>
              <c:numCache>
                <c:formatCode>_-* #,##0.0_-;\-* #,##0.0_-;_-* "-"??_-;_-@_-</c:formatCode>
                <c:ptCount val="3"/>
                <c:pt idx="0">
                  <c:v>0</c:v>
                </c:pt>
                <c:pt idx="1">
                  <c:v>117.57909999999998</c:v>
                </c:pt>
                <c:pt idx="2">
                  <c:v>118.1765</c:v>
                </c:pt>
              </c:numCache>
            </c:numRef>
          </c:val>
          <c:extLst>
            <c:ext xmlns:c16="http://schemas.microsoft.com/office/drawing/2014/chart" uri="{C3380CC4-5D6E-409C-BE32-E72D297353CC}">
              <c16:uniqueId val="{00000003-5EC7-48FB-83D6-B9F4BF5B17A5}"/>
            </c:ext>
          </c:extLst>
        </c:ser>
        <c:dLbls>
          <c:showLegendKey val="0"/>
          <c:showVal val="0"/>
          <c:showCatName val="0"/>
          <c:showSerName val="0"/>
          <c:showPercent val="0"/>
          <c:showBubbleSize val="0"/>
        </c:dLbls>
        <c:gapWidth val="150"/>
        <c:overlap val="100"/>
        <c:axId val="577432600"/>
        <c:axId val="577432928"/>
      </c:barChart>
      <c:catAx>
        <c:axId val="5774326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de-DE"/>
          </a:p>
        </c:txPr>
        <c:crossAx val="577432928"/>
        <c:crosses val="autoZero"/>
        <c:auto val="1"/>
        <c:lblAlgn val="ctr"/>
        <c:lblOffset val="100"/>
        <c:noMultiLvlLbl val="0"/>
      </c:catAx>
      <c:valAx>
        <c:axId val="57743292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de-DE"/>
          </a:p>
        </c:txPr>
        <c:crossAx val="577432600"/>
        <c:crosses val="autoZero"/>
        <c:crossBetween val="between"/>
      </c:valAx>
      <c:spPr>
        <a:noFill/>
        <a:ln>
          <a:noFill/>
        </a:ln>
        <a:effectLst/>
      </c:spPr>
    </c:plotArea>
    <c:legend>
      <c:legendPos val="b"/>
      <c:layout>
        <c:manualLayout>
          <c:xMode val="edge"/>
          <c:yMode val="edge"/>
          <c:x val="0.15461030303030304"/>
          <c:y val="0.87636161616161612"/>
          <c:w val="0.75492080808080808"/>
          <c:h val="0.1043959595959596"/>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de-DE"/>
        </a:p>
      </c:txPr>
    </c:legend>
    <c:plotVisOnly val="1"/>
    <c:dispBlanksAs val="gap"/>
    <c:showDLblsOverMax val="0"/>
  </c:chart>
  <c:spPr>
    <a:solidFill>
      <a:schemeClr val="bg1"/>
    </a:solidFill>
    <a:ln w="9525" cap="flat" cmpd="sng" algn="ctr">
      <a:solidFill>
        <a:sysClr val="windowText" lastClr="000000"/>
      </a:solidFill>
      <a:round/>
    </a:ln>
    <a:effectLst/>
  </c:spPr>
  <c:txPr>
    <a:bodyPr/>
    <a:lstStyle/>
    <a:p>
      <a:pPr>
        <a:defRPr/>
      </a:pPr>
      <a:endParaRPr lang="de-DE"/>
    </a:p>
  </c:txPr>
  <c:externalData r:id="rId4">
    <c:autoUpdate val="0"/>
  </c:externalData>
  <c:userShapes r:id="rId5"/>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2.31481E-7</cdr:x>
      <cdr:y>0.0087</cdr:y>
    </cdr:from>
    <cdr:to>
      <cdr:x>0.13992</cdr:x>
      <cdr:y>0.0605</cdr:y>
    </cdr:to>
    <cdr:sp macro="" textlink="">
      <cdr:nvSpPr>
        <cdr:cNvPr id="2" name="Textfeld 1"/>
        <cdr:cNvSpPr txBox="1"/>
      </cdr:nvSpPr>
      <cdr:spPr>
        <a:xfrm xmlns:a="http://schemas.openxmlformats.org/drawingml/2006/main">
          <a:off x="1" y="34436"/>
          <a:ext cx="604472" cy="20515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de-DE" sz="900" dirty="0">
              <a:latin typeface="Arial" panose="020B0604020202020204" pitchFamily="34" charset="0"/>
              <a:cs typeface="Arial" panose="020B0604020202020204" pitchFamily="34" charset="0"/>
            </a:rPr>
            <a:t>Mrd. €  </a:t>
          </a:r>
        </a:p>
      </cdr:txBody>
    </cdr:sp>
  </cdr:relSizeAnchor>
  <cdr:relSizeAnchor xmlns:cdr="http://schemas.openxmlformats.org/drawingml/2006/chartDrawing">
    <cdr:from>
      <cdr:x>0.18741</cdr:x>
      <cdr:y>0.49531</cdr:y>
    </cdr:from>
    <cdr:to>
      <cdr:x>0.33497</cdr:x>
      <cdr:y>0.55636</cdr:y>
    </cdr:to>
    <cdr:sp macro="" textlink="">
      <cdr:nvSpPr>
        <cdr:cNvPr id="3" name="Textfeld 2"/>
        <cdr:cNvSpPr txBox="1"/>
      </cdr:nvSpPr>
      <cdr:spPr>
        <a:xfrm xmlns:a="http://schemas.openxmlformats.org/drawingml/2006/main">
          <a:off x="809625" y="1961417"/>
          <a:ext cx="637442" cy="24178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fld id="{46750BD4-8AC0-410B-BF41-FFE949D7EEC0}" type="TxLink">
            <a:rPr lang="en-US" sz="1200" b="1" i="0" u="none" strike="noStrike">
              <a:solidFill>
                <a:srgbClr val="000000"/>
              </a:solidFill>
              <a:latin typeface="Arial" panose="020B0604020202020204" pitchFamily="34" charset="0"/>
              <a:cs typeface="Arial" panose="020B0604020202020204" pitchFamily="34" charset="0"/>
            </a:rPr>
            <a:pPr algn="ctr"/>
            <a:t>13,3</a:t>
          </a:fld>
          <a:endParaRPr lang="de-DE" sz="1200" b="1"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0.4688</cdr:x>
      <cdr:y>0.06505</cdr:y>
    </cdr:from>
    <cdr:to>
      <cdr:x>0.61636</cdr:x>
      <cdr:y>0.12611</cdr:y>
    </cdr:to>
    <cdr:sp macro="" textlink="">
      <cdr:nvSpPr>
        <cdr:cNvPr id="4" name="Textfeld 1"/>
        <cdr:cNvSpPr txBox="1"/>
      </cdr:nvSpPr>
      <cdr:spPr>
        <a:xfrm xmlns:a="http://schemas.openxmlformats.org/drawingml/2006/main">
          <a:off x="2025225" y="269278"/>
          <a:ext cx="637459" cy="252778"/>
        </a:xfrm>
        <a:prstGeom xmlns:a="http://schemas.openxmlformats.org/drawingml/2006/main" prst="rect">
          <a:avLst/>
        </a:prstGeom>
        <a:solidFill xmlns:a="http://schemas.openxmlformats.org/drawingml/2006/main">
          <a:sysClr val="window" lastClr="FFFFFF"/>
        </a:solidFill>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fld id="{72DA42F9-269D-495F-AF1B-7665BFBA4DE6}" type="TxLink">
            <a:rPr lang="en-US" sz="1200" b="1" i="0" u="none" strike="noStrike">
              <a:solidFill>
                <a:srgbClr val="000000"/>
              </a:solidFill>
              <a:latin typeface="Arial" panose="020B0604020202020204" pitchFamily="34" charset="0"/>
              <a:cs typeface="Arial" panose="020B0604020202020204" pitchFamily="34" charset="0"/>
            </a:rPr>
            <a:pPr algn="ctr"/>
            <a:t>42,5</a:t>
          </a:fld>
          <a:endParaRPr lang="de-DE" sz="1400" b="1"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0.75632</cdr:x>
      <cdr:y>0.15715</cdr:y>
    </cdr:from>
    <cdr:to>
      <cdr:x>0.90388</cdr:x>
      <cdr:y>0.2182</cdr:y>
    </cdr:to>
    <cdr:sp macro="" textlink="">
      <cdr:nvSpPr>
        <cdr:cNvPr id="5" name="Textfeld 1"/>
        <cdr:cNvSpPr txBox="1"/>
      </cdr:nvSpPr>
      <cdr:spPr>
        <a:xfrm xmlns:a="http://schemas.openxmlformats.org/drawingml/2006/main">
          <a:off x="3267319" y="622300"/>
          <a:ext cx="637442" cy="24178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fld id="{023924FF-A661-42E0-923A-5FCFB8C3AEC5}" type="TxLink">
            <a:rPr lang="en-US" sz="1200" b="1" i="0" u="none" strike="noStrike">
              <a:solidFill>
                <a:srgbClr val="000000"/>
              </a:solidFill>
              <a:latin typeface="Arial" panose="020B0604020202020204" pitchFamily="34" charset="0"/>
              <a:cs typeface="Arial" panose="020B0604020202020204" pitchFamily="34" charset="0"/>
            </a:rPr>
            <a:pPr algn="ctr"/>
            <a:t>36,4</a:t>
          </a:fld>
          <a:endParaRPr lang="de-DE" sz="1400" b="1" dirty="0">
            <a:latin typeface="Arial" panose="020B0604020202020204" pitchFamily="34" charset="0"/>
            <a:cs typeface="Arial" panose="020B0604020202020204" pitchFamily="34"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0.00189</cdr:x>
      <cdr:y>0.34877</cdr:y>
    </cdr:from>
    <cdr:to>
      <cdr:x>0.04367</cdr:x>
      <cdr:y>0.53181</cdr:y>
    </cdr:to>
    <cdr:sp macro="" textlink="">
      <cdr:nvSpPr>
        <cdr:cNvPr id="2" name="Textfeld 1"/>
        <cdr:cNvSpPr txBox="1"/>
      </cdr:nvSpPr>
      <cdr:spPr>
        <a:xfrm xmlns:a="http://schemas.openxmlformats.org/drawingml/2006/main">
          <a:off x="18663" y="1381126"/>
          <a:ext cx="413622" cy="724822"/>
        </a:xfrm>
        <a:prstGeom xmlns:a="http://schemas.openxmlformats.org/drawingml/2006/main" prst="rect">
          <a:avLst/>
        </a:prstGeom>
      </cdr:spPr>
      <cdr:txBody>
        <a:bodyPr xmlns:a="http://schemas.openxmlformats.org/drawingml/2006/main" vert="vert270" wrap="square" rtlCol="0" anchor="ctr" anchorCtr="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de-DE" sz="900" dirty="0">
              <a:latin typeface="Arial" panose="020B0604020202020204" pitchFamily="34" charset="0"/>
              <a:cs typeface="Arial" panose="020B0604020202020204" pitchFamily="34" charset="0"/>
            </a:rPr>
            <a:t>- in Mio. € - </a:t>
          </a:r>
        </a:p>
      </cdr:txBody>
    </cdr:sp>
  </cdr:relSizeAnchor>
</c:userShapes>
</file>

<file path=ppt/drawings/drawing3.xml><?xml version="1.0" encoding="utf-8"?>
<c:userShapes xmlns:c="http://schemas.openxmlformats.org/drawingml/2006/chart">
  <cdr:relSizeAnchor xmlns:cdr="http://schemas.openxmlformats.org/drawingml/2006/chartDrawing">
    <cdr:from>
      <cdr:x>0.00706</cdr:x>
      <cdr:y>0.35679</cdr:y>
    </cdr:from>
    <cdr:to>
      <cdr:x>0.02726</cdr:x>
      <cdr:y>0.53237</cdr:y>
    </cdr:to>
    <cdr:sp macro="" textlink="">
      <cdr:nvSpPr>
        <cdr:cNvPr id="2" name="Textfeld 1"/>
        <cdr:cNvSpPr txBox="1"/>
      </cdr:nvSpPr>
      <cdr:spPr>
        <a:xfrm xmlns:a="http://schemas.openxmlformats.org/drawingml/2006/main">
          <a:off x="69850" y="1412875"/>
          <a:ext cx="199995" cy="695318"/>
        </a:xfrm>
        <a:prstGeom xmlns:a="http://schemas.openxmlformats.org/drawingml/2006/main" prst="rect">
          <a:avLst/>
        </a:prstGeom>
      </cdr:spPr>
      <cdr:txBody>
        <a:bodyPr xmlns:a="http://schemas.openxmlformats.org/drawingml/2006/main" vert="vert270" wrap="square" rtlCol="0" anchor="ctr" anchorCtr="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de-DE" sz="800" dirty="0">
              <a:latin typeface="Arial" panose="020B0604020202020204" pitchFamily="34" charset="0"/>
              <a:cs typeface="Arial" panose="020B0604020202020204" pitchFamily="34" charset="0"/>
            </a:rPr>
            <a:t>- in Mio. € - </a:t>
          </a:r>
        </a:p>
      </cdr:txBody>
    </cdr:sp>
  </cdr:relSizeAnchor>
</c:userShapes>
</file>

<file path=ppt/drawings/drawing4.xml><?xml version="1.0" encoding="utf-8"?>
<c:userShapes xmlns:c="http://schemas.openxmlformats.org/drawingml/2006/chart">
  <cdr:relSizeAnchor xmlns:cdr="http://schemas.openxmlformats.org/drawingml/2006/chartDrawing">
    <cdr:from>
      <cdr:x>0.00802</cdr:x>
      <cdr:y>0.39287</cdr:y>
    </cdr:from>
    <cdr:to>
      <cdr:x>0.02822</cdr:x>
      <cdr:y>0.56845</cdr:y>
    </cdr:to>
    <cdr:sp macro="" textlink="">
      <cdr:nvSpPr>
        <cdr:cNvPr id="2" name="Textfeld 1"/>
        <cdr:cNvSpPr txBox="1"/>
      </cdr:nvSpPr>
      <cdr:spPr>
        <a:xfrm xmlns:a="http://schemas.openxmlformats.org/drawingml/2006/main">
          <a:off x="79375" y="1555750"/>
          <a:ext cx="199995" cy="695318"/>
        </a:xfrm>
        <a:prstGeom xmlns:a="http://schemas.openxmlformats.org/drawingml/2006/main" prst="rect">
          <a:avLst/>
        </a:prstGeom>
      </cdr:spPr>
      <cdr:txBody>
        <a:bodyPr xmlns:a="http://schemas.openxmlformats.org/drawingml/2006/main" vert="vert270" wrap="square" rtlCol="0" anchor="ctr" anchorCtr="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de-DE" sz="800" dirty="0">
              <a:latin typeface="Arial" panose="020B0604020202020204" pitchFamily="34" charset="0"/>
              <a:cs typeface="Arial" panose="020B0604020202020204" pitchFamily="34" charset="0"/>
            </a:rPr>
            <a:t>- in Mio. € - </a:t>
          </a:r>
        </a:p>
      </cdr:txBody>
    </cdr:sp>
  </cdr:relSizeAnchor>
</c:userShapes>
</file>

<file path=ppt/drawings/drawing5.xml><?xml version="1.0" encoding="utf-8"?>
<c:userShapes xmlns:c="http://schemas.openxmlformats.org/drawingml/2006/chart">
  <cdr:relSizeAnchor xmlns:cdr="http://schemas.openxmlformats.org/drawingml/2006/chartDrawing">
    <cdr:from>
      <cdr:x>0.01283</cdr:x>
      <cdr:y>0.36881</cdr:y>
    </cdr:from>
    <cdr:to>
      <cdr:x>0.03303</cdr:x>
      <cdr:y>0.5444</cdr:y>
    </cdr:to>
    <cdr:sp macro="" textlink="">
      <cdr:nvSpPr>
        <cdr:cNvPr id="2" name="Textfeld 1"/>
        <cdr:cNvSpPr txBox="1"/>
      </cdr:nvSpPr>
      <cdr:spPr>
        <a:xfrm xmlns:a="http://schemas.openxmlformats.org/drawingml/2006/main">
          <a:off x="127000" y="1460500"/>
          <a:ext cx="199995" cy="695318"/>
        </a:xfrm>
        <a:prstGeom xmlns:a="http://schemas.openxmlformats.org/drawingml/2006/main" prst="rect">
          <a:avLst/>
        </a:prstGeom>
      </cdr:spPr>
      <cdr:txBody>
        <a:bodyPr xmlns:a="http://schemas.openxmlformats.org/drawingml/2006/main" vert="vert270" wrap="square" rtlCol="0" anchor="ctr" anchorCtr="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de-DE" sz="800" dirty="0">
              <a:latin typeface="Arial" panose="020B0604020202020204" pitchFamily="34" charset="0"/>
              <a:cs typeface="Arial" panose="020B0604020202020204" pitchFamily="34" charset="0"/>
            </a:rPr>
            <a:t>- in Mio. € - </a:t>
          </a:r>
        </a:p>
      </cdr:txBody>
    </cdr:sp>
  </cdr:relSizeAnchor>
</c:userShapes>
</file>

<file path=ppt/drawings/drawing6.xml><?xml version="1.0" encoding="utf-8"?>
<c:userShapes xmlns:c="http://schemas.openxmlformats.org/drawingml/2006/chart">
  <cdr:relSizeAnchor xmlns:cdr="http://schemas.openxmlformats.org/drawingml/2006/chartDrawing">
    <cdr:from>
      <cdr:x>0</cdr:x>
      <cdr:y>0.34358</cdr:y>
    </cdr:from>
    <cdr:to>
      <cdr:x>0.0385</cdr:x>
      <cdr:y>0.57705</cdr:y>
    </cdr:to>
    <cdr:sp macro="" textlink="">
      <cdr:nvSpPr>
        <cdr:cNvPr id="2" name="Textfeld 1"/>
        <cdr:cNvSpPr txBox="1"/>
      </cdr:nvSpPr>
      <cdr:spPr>
        <a:xfrm xmlns:a="http://schemas.openxmlformats.org/drawingml/2006/main">
          <a:off x="-611682" y="1360558"/>
          <a:ext cx="311850" cy="924542"/>
        </a:xfrm>
        <a:prstGeom xmlns:a="http://schemas.openxmlformats.org/drawingml/2006/main" prst="rect">
          <a:avLst/>
        </a:prstGeom>
      </cdr:spPr>
      <cdr:txBody>
        <a:bodyPr xmlns:a="http://schemas.openxmlformats.org/drawingml/2006/main" vert="vert270" wrap="square" rtlCol="0" anchor="ctr" anchorCtr="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de-DE" sz="900" dirty="0" smtClean="0">
              <a:latin typeface="Arial" panose="020B0604020202020204" pitchFamily="34" charset="0"/>
              <a:cs typeface="Arial" panose="020B0604020202020204" pitchFamily="34" charset="0"/>
            </a:rPr>
            <a:t>- in Mio. € -</a:t>
          </a:r>
          <a:endParaRPr lang="de-DE" sz="900" dirty="0">
            <a:latin typeface="Arial" panose="020B0604020202020204" pitchFamily="34" charset="0"/>
            <a:cs typeface="Arial" panose="020B0604020202020204" pitchFamily="34" charset="0"/>
          </a:endParaRPr>
        </a:p>
      </cdr:txBody>
    </cdr:sp>
  </cdr:relSizeAnchor>
</c:userShapes>
</file>

<file path=ppt/drawings/drawing7.xml><?xml version="1.0" encoding="utf-8"?>
<c:userShapes xmlns:c="http://schemas.openxmlformats.org/drawingml/2006/chart">
  <cdr:relSizeAnchor xmlns:cdr="http://schemas.openxmlformats.org/drawingml/2006/chartDrawing">
    <cdr:from>
      <cdr:x>0.00941</cdr:x>
      <cdr:y>0.37309</cdr:y>
    </cdr:from>
    <cdr:to>
      <cdr:x>0.03004</cdr:x>
      <cdr:y>0.54101</cdr:y>
    </cdr:to>
    <cdr:sp macro="" textlink="">
      <cdr:nvSpPr>
        <cdr:cNvPr id="2" name="Textfeld 1"/>
        <cdr:cNvSpPr txBox="1"/>
      </cdr:nvSpPr>
      <cdr:spPr>
        <a:xfrm xmlns:a="http://schemas.openxmlformats.org/drawingml/2006/main">
          <a:off x="93133" y="1477434"/>
          <a:ext cx="204288" cy="664973"/>
        </a:xfrm>
        <a:prstGeom xmlns:a="http://schemas.openxmlformats.org/drawingml/2006/main" prst="rect">
          <a:avLst/>
        </a:prstGeom>
      </cdr:spPr>
      <cdr:txBody>
        <a:bodyPr xmlns:a="http://schemas.openxmlformats.org/drawingml/2006/main" vert="vert270" wrap="square" rtlCol="0" anchor="ctr" anchorCtr="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de-DE" sz="900" dirty="0">
              <a:latin typeface="Arial" panose="020B0604020202020204" pitchFamily="34" charset="0"/>
              <a:cs typeface="Arial" panose="020B0604020202020204" pitchFamily="34" charset="0"/>
            </a:rPr>
            <a:t>- in Mio. € - </a:t>
          </a:r>
        </a:p>
      </cdr:txBody>
    </cdr:sp>
  </cdr:relSizeAnchor>
  <cdr:relSizeAnchor xmlns:cdr="http://schemas.openxmlformats.org/drawingml/2006/chartDrawing">
    <cdr:from>
      <cdr:x>0.21119</cdr:x>
      <cdr:y>0.12696</cdr:y>
    </cdr:from>
    <cdr:to>
      <cdr:x>0.28693</cdr:x>
      <cdr:y>0.20286</cdr:y>
    </cdr:to>
    <cdr:sp macro="" textlink="">
      <cdr:nvSpPr>
        <cdr:cNvPr id="4" name="Textfeld 3"/>
        <cdr:cNvSpPr txBox="1"/>
      </cdr:nvSpPr>
      <cdr:spPr>
        <a:xfrm xmlns:a="http://schemas.openxmlformats.org/drawingml/2006/main">
          <a:off x="1978609" y="525327"/>
          <a:ext cx="709556" cy="31405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fld id="{650DC01D-6E10-4678-9C12-8CDAF951044A}" type="TxLink">
            <a:rPr lang="en-US" sz="1400" b="1" i="0" u="none" strike="noStrike">
              <a:solidFill>
                <a:sysClr val="windowText" lastClr="000000"/>
              </a:solidFill>
              <a:latin typeface="Arial"/>
              <a:cs typeface="Arial"/>
            </a:rPr>
            <a:pPr/>
            <a:t> 785 </a:t>
          </a:fld>
          <a:endParaRPr lang="de-DE" sz="1600" b="1" dirty="0">
            <a:solidFill>
              <a:sysClr val="windowText" lastClr="000000"/>
            </a:solidFill>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0.50316</cdr:x>
      <cdr:y>0.07099</cdr:y>
    </cdr:from>
    <cdr:to>
      <cdr:x>0.57465</cdr:x>
      <cdr:y>0.1469</cdr:y>
    </cdr:to>
    <cdr:sp macro="" textlink="">
      <cdr:nvSpPr>
        <cdr:cNvPr id="5" name="Textfeld 1"/>
        <cdr:cNvSpPr txBox="1"/>
      </cdr:nvSpPr>
      <cdr:spPr>
        <a:xfrm xmlns:a="http://schemas.openxmlformats.org/drawingml/2006/main">
          <a:off x="4713930" y="293742"/>
          <a:ext cx="669809" cy="31410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fld id="{2D903237-BE01-4C1A-A9C5-A774493A3C6A}" type="TxLink">
            <a:rPr lang="en-US" sz="1400" b="1" i="0" u="none" strike="noStrike">
              <a:solidFill>
                <a:sysClr val="windowText" lastClr="000000"/>
              </a:solidFill>
              <a:latin typeface="Arial"/>
              <a:cs typeface="Arial"/>
            </a:rPr>
            <a:pPr algn="ctr"/>
            <a:t> 867 </a:t>
          </a:fld>
          <a:endParaRPr lang="de-DE" sz="1600" b="1" dirty="0">
            <a:solidFill>
              <a:sysClr val="windowText" lastClr="000000"/>
            </a:solidFill>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0.8061</cdr:x>
      <cdr:y>0.02848</cdr:y>
    </cdr:from>
    <cdr:to>
      <cdr:x>0.88677</cdr:x>
      <cdr:y>0.10438</cdr:y>
    </cdr:to>
    <cdr:sp macro="" textlink="">
      <cdr:nvSpPr>
        <cdr:cNvPr id="6" name="Textfeld 1"/>
        <cdr:cNvSpPr txBox="1"/>
      </cdr:nvSpPr>
      <cdr:spPr>
        <a:xfrm xmlns:a="http://schemas.openxmlformats.org/drawingml/2006/main">
          <a:off x="7552121" y="117845"/>
          <a:ext cx="755793" cy="314059"/>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fld id="{4E93222E-6A97-42E6-9860-D60C76A0419A}" type="TxLink">
            <a:rPr lang="en-US" sz="1400" b="1" i="0" u="none" strike="noStrike">
              <a:solidFill>
                <a:sysClr val="windowText" lastClr="000000"/>
              </a:solidFill>
              <a:latin typeface="Arial"/>
              <a:cs typeface="Arial"/>
            </a:rPr>
            <a:pPr/>
            <a:t> 914 </a:t>
          </a:fld>
          <a:endParaRPr lang="de-DE" sz="1600" b="1" dirty="0">
            <a:solidFill>
              <a:sysClr val="windowText" lastClr="000000"/>
            </a:solidFill>
            <a:latin typeface="Arial" panose="020B0604020202020204" pitchFamily="34" charset="0"/>
            <a:cs typeface="Arial" panose="020B0604020202020204" pitchFamily="34" charset="0"/>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3" y="2"/>
            <a:ext cx="2947777" cy="495063"/>
          </a:xfrm>
          <a:prstGeom prst="rect">
            <a:avLst/>
          </a:prstGeom>
        </p:spPr>
        <p:txBody>
          <a:bodyPr vert="horz" lIns="96270" tIns="48136" rIns="96270" bIns="48136" rtlCol="0"/>
          <a:lstStyle>
            <a:lvl1pPr algn="l">
              <a:defRPr sz="1400">
                <a:cs typeface="+mn-cs"/>
              </a:defRPr>
            </a:lvl1pPr>
          </a:lstStyle>
          <a:p>
            <a:pPr>
              <a:defRPr/>
            </a:pPr>
            <a:endParaRPr lang="de-DE" dirty="0"/>
          </a:p>
        </p:txBody>
      </p:sp>
      <p:sp>
        <p:nvSpPr>
          <p:cNvPr id="3" name="Datumsplatzhalter 2"/>
          <p:cNvSpPr>
            <a:spLocks noGrp="1"/>
          </p:cNvSpPr>
          <p:nvPr>
            <p:ph type="dt" sz="quarter" idx="1"/>
          </p:nvPr>
        </p:nvSpPr>
        <p:spPr>
          <a:xfrm>
            <a:off x="3848314" y="2"/>
            <a:ext cx="2947777" cy="495063"/>
          </a:xfrm>
          <a:prstGeom prst="rect">
            <a:avLst/>
          </a:prstGeom>
        </p:spPr>
        <p:txBody>
          <a:bodyPr vert="horz" lIns="96270" tIns="48136" rIns="96270" bIns="48136" rtlCol="0"/>
          <a:lstStyle>
            <a:lvl1pPr algn="r">
              <a:defRPr sz="1400">
                <a:cs typeface="+mn-cs"/>
              </a:defRPr>
            </a:lvl1pPr>
          </a:lstStyle>
          <a:p>
            <a:pPr>
              <a:defRPr/>
            </a:pPr>
            <a:fld id="{9393DFD3-D5B4-4C9B-ACDD-EDD49A0602DA}" type="datetimeFigureOut">
              <a:rPr lang="de-DE"/>
              <a:pPr>
                <a:defRPr/>
              </a:pPr>
              <a:t>27.09.2022</a:t>
            </a:fld>
            <a:endParaRPr lang="de-DE" dirty="0"/>
          </a:p>
        </p:txBody>
      </p:sp>
      <p:sp>
        <p:nvSpPr>
          <p:cNvPr id="4" name="Fußzeilenplatzhalter 3"/>
          <p:cNvSpPr>
            <a:spLocks noGrp="1"/>
          </p:cNvSpPr>
          <p:nvPr>
            <p:ph type="ftr" sz="quarter" idx="2"/>
          </p:nvPr>
        </p:nvSpPr>
        <p:spPr>
          <a:xfrm>
            <a:off x="3" y="9429990"/>
            <a:ext cx="2947777" cy="495063"/>
          </a:xfrm>
          <a:prstGeom prst="rect">
            <a:avLst/>
          </a:prstGeom>
        </p:spPr>
        <p:txBody>
          <a:bodyPr vert="horz" lIns="96270" tIns="48136" rIns="96270" bIns="48136" rtlCol="0" anchor="b"/>
          <a:lstStyle>
            <a:lvl1pPr algn="l">
              <a:defRPr sz="1400">
                <a:cs typeface="+mn-cs"/>
              </a:defRPr>
            </a:lvl1pPr>
          </a:lstStyle>
          <a:p>
            <a:pPr>
              <a:defRPr/>
            </a:pPr>
            <a:endParaRPr lang="de-DE" dirty="0"/>
          </a:p>
        </p:txBody>
      </p:sp>
      <p:sp>
        <p:nvSpPr>
          <p:cNvPr id="5" name="Foliennummernplatzhalter 4"/>
          <p:cNvSpPr>
            <a:spLocks noGrp="1"/>
          </p:cNvSpPr>
          <p:nvPr>
            <p:ph type="sldNum" sz="quarter" idx="3"/>
          </p:nvPr>
        </p:nvSpPr>
        <p:spPr>
          <a:xfrm>
            <a:off x="3848314" y="9429990"/>
            <a:ext cx="2947777" cy="495063"/>
          </a:xfrm>
          <a:prstGeom prst="rect">
            <a:avLst/>
          </a:prstGeom>
        </p:spPr>
        <p:txBody>
          <a:bodyPr vert="horz" lIns="96270" tIns="48136" rIns="96270" bIns="48136" rtlCol="0" anchor="b"/>
          <a:lstStyle>
            <a:lvl1pPr algn="r">
              <a:defRPr sz="1400">
                <a:cs typeface="+mn-cs"/>
              </a:defRPr>
            </a:lvl1pPr>
          </a:lstStyle>
          <a:p>
            <a:pPr>
              <a:defRPr/>
            </a:pPr>
            <a:fld id="{5A3DE9F6-F65F-4A29-9CC3-60157397649F}" type="slidenum">
              <a:rPr lang="de-DE"/>
              <a:pPr>
                <a:defRPr/>
              </a:pPr>
              <a:t>‹Nr.›</a:t>
            </a:fld>
            <a:endParaRPr lang="de-DE" dirty="0"/>
          </a:p>
        </p:txBody>
      </p:sp>
    </p:spTree>
    <p:extLst>
      <p:ext uri="{BB962C8B-B14F-4D97-AF65-F5344CB8AC3E}">
        <p14:creationId xmlns:p14="http://schemas.microsoft.com/office/powerpoint/2010/main" val="28017974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3" y="2"/>
            <a:ext cx="2947777" cy="495063"/>
          </a:xfrm>
          <a:prstGeom prst="rect">
            <a:avLst/>
          </a:prstGeom>
        </p:spPr>
        <p:txBody>
          <a:bodyPr vert="horz" lIns="96270" tIns="48136" rIns="96270" bIns="48136" rtlCol="0"/>
          <a:lstStyle>
            <a:lvl1pPr algn="l">
              <a:defRPr sz="1400">
                <a:cs typeface="+mn-cs"/>
              </a:defRPr>
            </a:lvl1pPr>
          </a:lstStyle>
          <a:p>
            <a:pPr>
              <a:defRPr/>
            </a:pPr>
            <a:endParaRPr lang="de-DE" dirty="0"/>
          </a:p>
        </p:txBody>
      </p:sp>
      <p:sp>
        <p:nvSpPr>
          <p:cNvPr id="3" name="Datumsplatzhalter 2"/>
          <p:cNvSpPr>
            <a:spLocks noGrp="1"/>
          </p:cNvSpPr>
          <p:nvPr>
            <p:ph type="dt" idx="1"/>
          </p:nvPr>
        </p:nvSpPr>
        <p:spPr>
          <a:xfrm>
            <a:off x="3848314" y="2"/>
            <a:ext cx="2947777" cy="495063"/>
          </a:xfrm>
          <a:prstGeom prst="rect">
            <a:avLst/>
          </a:prstGeom>
        </p:spPr>
        <p:txBody>
          <a:bodyPr vert="horz" lIns="96270" tIns="48136" rIns="96270" bIns="48136" rtlCol="0"/>
          <a:lstStyle>
            <a:lvl1pPr algn="r">
              <a:defRPr sz="1400">
                <a:cs typeface="+mn-cs"/>
              </a:defRPr>
            </a:lvl1pPr>
          </a:lstStyle>
          <a:p>
            <a:pPr>
              <a:defRPr/>
            </a:pPr>
            <a:fld id="{CB81F243-9355-4F98-84C7-B2856732E526}" type="datetimeFigureOut">
              <a:rPr lang="de-DE"/>
              <a:pPr>
                <a:defRPr/>
              </a:pPr>
              <a:t>27.09.2022</a:t>
            </a:fld>
            <a:endParaRPr lang="de-DE" dirty="0"/>
          </a:p>
        </p:txBody>
      </p:sp>
      <p:sp>
        <p:nvSpPr>
          <p:cNvPr id="4" name="Folienbildplatzhalter 3"/>
          <p:cNvSpPr>
            <a:spLocks noGrp="1" noRot="1" noChangeAspect="1"/>
          </p:cNvSpPr>
          <p:nvPr>
            <p:ph type="sldImg" idx="2"/>
          </p:nvPr>
        </p:nvSpPr>
        <p:spPr>
          <a:xfrm>
            <a:off x="92075" y="746125"/>
            <a:ext cx="6613525" cy="3721100"/>
          </a:xfrm>
          <a:prstGeom prst="rect">
            <a:avLst/>
          </a:prstGeom>
          <a:noFill/>
          <a:ln w="12700">
            <a:solidFill>
              <a:prstClr val="black"/>
            </a:solidFill>
          </a:ln>
        </p:spPr>
        <p:txBody>
          <a:bodyPr vert="horz" lIns="96270" tIns="48136" rIns="96270" bIns="48136" rtlCol="0" anchor="ctr"/>
          <a:lstStyle/>
          <a:p>
            <a:pPr lvl="0"/>
            <a:endParaRPr lang="de-DE" noProof="0" dirty="0" smtClean="0"/>
          </a:p>
        </p:txBody>
      </p:sp>
      <p:sp>
        <p:nvSpPr>
          <p:cNvPr id="5" name="Notizenplatzhalter 4"/>
          <p:cNvSpPr>
            <a:spLocks noGrp="1"/>
          </p:cNvSpPr>
          <p:nvPr>
            <p:ph type="body" sz="quarter" idx="3"/>
          </p:nvPr>
        </p:nvSpPr>
        <p:spPr>
          <a:xfrm>
            <a:off x="679768" y="4714204"/>
            <a:ext cx="5438140" cy="4468257"/>
          </a:xfrm>
          <a:prstGeom prst="rect">
            <a:avLst/>
          </a:prstGeom>
        </p:spPr>
        <p:txBody>
          <a:bodyPr vert="horz" lIns="96270" tIns="48136" rIns="96270" bIns="48136" rtlCol="0">
            <a:normAutofit/>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6" name="Fußzeilenplatzhalter 5"/>
          <p:cNvSpPr>
            <a:spLocks noGrp="1"/>
          </p:cNvSpPr>
          <p:nvPr>
            <p:ph type="ftr" sz="quarter" idx="4"/>
          </p:nvPr>
        </p:nvSpPr>
        <p:spPr>
          <a:xfrm>
            <a:off x="3" y="9429990"/>
            <a:ext cx="2947777" cy="495063"/>
          </a:xfrm>
          <a:prstGeom prst="rect">
            <a:avLst/>
          </a:prstGeom>
        </p:spPr>
        <p:txBody>
          <a:bodyPr vert="horz" lIns="96270" tIns="48136" rIns="96270" bIns="48136" rtlCol="0" anchor="b"/>
          <a:lstStyle>
            <a:lvl1pPr algn="l">
              <a:defRPr sz="1400">
                <a:cs typeface="+mn-cs"/>
              </a:defRPr>
            </a:lvl1pPr>
          </a:lstStyle>
          <a:p>
            <a:pPr>
              <a:defRPr/>
            </a:pPr>
            <a:endParaRPr lang="de-DE" dirty="0"/>
          </a:p>
        </p:txBody>
      </p:sp>
      <p:sp>
        <p:nvSpPr>
          <p:cNvPr id="7" name="Foliennummernplatzhalter 6"/>
          <p:cNvSpPr>
            <a:spLocks noGrp="1"/>
          </p:cNvSpPr>
          <p:nvPr>
            <p:ph type="sldNum" sz="quarter" idx="5"/>
          </p:nvPr>
        </p:nvSpPr>
        <p:spPr>
          <a:xfrm>
            <a:off x="3848314" y="9429990"/>
            <a:ext cx="2947777" cy="495063"/>
          </a:xfrm>
          <a:prstGeom prst="rect">
            <a:avLst/>
          </a:prstGeom>
        </p:spPr>
        <p:txBody>
          <a:bodyPr vert="horz" lIns="96270" tIns="48136" rIns="96270" bIns="48136" rtlCol="0" anchor="b"/>
          <a:lstStyle>
            <a:lvl1pPr algn="r">
              <a:defRPr sz="1400">
                <a:cs typeface="+mn-cs"/>
              </a:defRPr>
            </a:lvl1pPr>
          </a:lstStyle>
          <a:p>
            <a:pPr>
              <a:defRPr/>
            </a:pPr>
            <a:fld id="{4A30B8FF-EE94-474C-B4B9-63E99575CCF6}" type="slidenum">
              <a:rPr lang="de-DE"/>
              <a:pPr>
                <a:defRPr/>
              </a:pPr>
              <a:t>‹Nr.›</a:t>
            </a:fld>
            <a:endParaRPr lang="de-DE" dirty="0"/>
          </a:p>
        </p:txBody>
      </p:sp>
    </p:spTree>
    <p:extLst>
      <p:ext uri="{BB962C8B-B14F-4D97-AF65-F5344CB8AC3E}">
        <p14:creationId xmlns:p14="http://schemas.microsoft.com/office/powerpoint/2010/main" val="39430306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defRPr/>
            </a:pPr>
            <a:fld id="{33DCCD01-52A4-4A7B-B5B8-2E424626010B}" type="slidenum">
              <a:rPr lang="it-IT" altLang="de-DE" sz="1400" smtClean="0">
                <a:latin typeface="Times" pitchFamily="18" charset="0"/>
              </a:rPr>
              <a:pPr eaLnBrk="1" hangingPunct="1">
                <a:spcBef>
                  <a:spcPct val="0"/>
                </a:spcBef>
                <a:defRPr/>
              </a:pPr>
              <a:t>1</a:t>
            </a:fld>
            <a:endParaRPr lang="it-IT" altLang="de-DE" sz="1400" dirty="0" smtClean="0">
              <a:latin typeface="Times" pitchFamily="18" charset="0"/>
            </a:endParaRPr>
          </a:p>
        </p:txBody>
      </p:sp>
      <p:sp>
        <p:nvSpPr>
          <p:cNvPr id="24579" name="Rectangle 2"/>
          <p:cNvSpPr>
            <a:spLocks noGrp="1" noRot="1" noChangeAspect="1" noChangeArrowheads="1" noTextEdit="1"/>
          </p:cNvSpPr>
          <p:nvPr>
            <p:ph type="sldImg"/>
          </p:nvPr>
        </p:nvSpPr>
        <p:spPr bwMode="auto">
          <a:xfrm>
            <a:off x="92075" y="746125"/>
            <a:ext cx="6613525" cy="3721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8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de-DE" altLang="de-DE" dirty="0" smtClean="0">
              <a:latin typeface="Times"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lienbildplatzhalter 1"/>
          <p:cNvSpPr>
            <a:spLocks noGrp="1" noRot="1" noChangeAspect="1" noTextEdit="1"/>
          </p:cNvSpPr>
          <p:nvPr>
            <p:ph type="sldImg"/>
          </p:nvPr>
        </p:nvSpPr>
        <p:spPr bwMode="auto">
          <a:xfrm>
            <a:off x="92075" y="746125"/>
            <a:ext cx="6613525" cy="3721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de-DE" altLang="de-DE" dirty="0" smtClean="0"/>
          </a:p>
        </p:txBody>
      </p:sp>
      <p:sp>
        <p:nvSpPr>
          <p:cNvPr id="54276"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9788145-D731-410F-84F2-9E1AD565445F}" type="slidenum">
              <a:rPr lang="de-DE" altLang="de-DE" smtClean="0">
                <a:solidFill>
                  <a:srgbClr val="000000"/>
                </a:solidFill>
              </a:rPr>
              <a:pPr eaLnBrk="1" hangingPunct="1"/>
              <a:t>10</a:t>
            </a:fld>
            <a:endParaRPr lang="de-DE" altLang="de-DE" dirty="0" smtClean="0">
              <a:solidFill>
                <a:srgbClr val="000000"/>
              </a:solidFill>
            </a:endParaRPr>
          </a:p>
        </p:txBody>
      </p:sp>
    </p:spTree>
    <p:extLst>
      <p:ext uri="{BB962C8B-B14F-4D97-AF65-F5344CB8AC3E}">
        <p14:creationId xmlns:p14="http://schemas.microsoft.com/office/powerpoint/2010/main" val="17829462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lienbildplatzhalter 1"/>
          <p:cNvSpPr>
            <a:spLocks noGrp="1" noRot="1" noChangeAspect="1" noTextEdit="1"/>
          </p:cNvSpPr>
          <p:nvPr>
            <p:ph type="sldImg"/>
          </p:nvPr>
        </p:nvSpPr>
        <p:spPr bwMode="auto">
          <a:xfrm>
            <a:off x="92075" y="746125"/>
            <a:ext cx="6613525" cy="3721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de-DE" altLang="de-DE" dirty="0" smtClean="0"/>
          </a:p>
        </p:txBody>
      </p:sp>
      <p:sp>
        <p:nvSpPr>
          <p:cNvPr id="54276"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9788145-D731-410F-84F2-9E1AD565445F}" type="slidenum">
              <a:rPr lang="de-DE" altLang="de-DE" smtClean="0">
                <a:solidFill>
                  <a:srgbClr val="000000"/>
                </a:solidFill>
              </a:rPr>
              <a:pPr eaLnBrk="1" hangingPunct="1"/>
              <a:t>11</a:t>
            </a:fld>
            <a:endParaRPr lang="de-DE" altLang="de-DE" dirty="0" smtClean="0">
              <a:solidFill>
                <a:srgbClr val="000000"/>
              </a:solidFill>
            </a:endParaRPr>
          </a:p>
        </p:txBody>
      </p:sp>
    </p:spTree>
    <p:extLst>
      <p:ext uri="{BB962C8B-B14F-4D97-AF65-F5344CB8AC3E}">
        <p14:creationId xmlns:p14="http://schemas.microsoft.com/office/powerpoint/2010/main" val="6399894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lienbildplatzhalter 1"/>
          <p:cNvSpPr>
            <a:spLocks noGrp="1" noRot="1" noChangeAspect="1" noTextEdit="1"/>
          </p:cNvSpPr>
          <p:nvPr>
            <p:ph type="sldImg"/>
          </p:nvPr>
        </p:nvSpPr>
        <p:spPr bwMode="auto">
          <a:xfrm>
            <a:off x="92075" y="746125"/>
            <a:ext cx="6613525" cy="3721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de-DE" altLang="de-DE" dirty="0" smtClean="0"/>
          </a:p>
        </p:txBody>
      </p:sp>
      <p:sp>
        <p:nvSpPr>
          <p:cNvPr id="54276"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9788145-D731-410F-84F2-9E1AD565445F}" type="slidenum">
              <a:rPr lang="de-DE" altLang="de-DE" smtClean="0">
                <a:solidFill>
                  <a:srgbClr val="000000"/>
                </a:solidFill>
              </a:rPr>
              <a:pPr eaLnBrk="1" hangingPunct="1"/>
              <a:t>12</a:t>
            </a:fld>
            <a:endParaRPr lang="de-DE" altLang="de-DE" dirty="0" smtClean="0">
              <a:solidFill>
                <a:srgbClr val="000000"/>
              </a:solidFill>
            </a:endParaRPr>
          </a:p>
        </p:txBody>
      </p:sp>
    </p:spTree>
    <p:extLst>
      <p:ext uri="{BB962C8B-B14F-4D97-AF65-F5344CB8AC3E}">
        <p14:creationId xmlns:p14="http://schemas.microsoft.com/office/powerpoint/2010/main" val="6722366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lienbildplatzhalter 1"/>
          <p:cNvSpPr>
            <a:spLocks noGrp="1" noRot="1" noChangeAspect="1" noTextEdit="1"/>
          </p:cNvSpPr>
          <p:nvPr>
            <p:ph type="sldImg"/>
          </p:nvPr>
        </p:nvSpPr>
        <p:spPr bwMode="auto">
          <a:xfrm>
            <a:off x="92075" y="746125"/>
            <a:ext cx="6613525" cy="3721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de-DE" altLang="de-DE" dirty="0" smtClean="0"/>
          </a:p>
        </p:txBody>
      </p:sp>
      <p:sp>
        <p:nvSpPr>
          <p:cNvPr id="54276"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9788145-D731-410F-84F2-9E1AD565445F}" type="slidenum">
              <a:rPr lang="de-DE" altLang="de-DE" smtClean="0">
                <a:solidFill>
                  <a:srgbClr val="000000"/>
                </a:solidFill>
              </a:rPr>
              <a:pPr eaLnBrk="1" hangingPunct="1"/>
              <a:t>13</a:t>
            </a:fld>
            <a:endParaRPr lang="de-DE" altLang="de-DE" dirty="0" smtClean="0">
              <a:solidFill>
                <a:srgbClr val="000000"/>
              </a:solidFill>
            </a:endParaRPr>
          </a:p>
        </p:txBody>
      </p:sp>
    </p:spTree>
    <p:extLst>
      <p:ext uri="{BB962C8B-B14F-4D97-AF65-F5344CB8AC3E}">
        <p14:creationId xmlns:p14="http://schemas.microsoft.com/office/powerpoint/2010/main" val="487290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lienbildplatzhalter 1"/>
          <p:cNvSpPr>
            <a:spLocks noGrp="1" noRot="1" noChangeAspect="1" noTextEdit="1"/>
          </p:cNvSpPr>
          <p:nvPr>
            <p:ph type="sldImg"/>
          </p:nvPr>
        </p:nvSpPr>
        <p:spPr bwMode="auto">
          <a:xfrm>
            <a:off x="92075" y="746125"/>
            <a:ext cx="6613525" cy="3721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de-DE" altLang="de-DE" dirty="0" smtClean="0"/>
          </a:p>
        </p:txBody>
      </p:sp>
      <p:sp>
        <p:nvSpPr>
          <p:cNvPr id="54276"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9788145-D731-410F-84F2-9E1AD565445F}" type="slidenum">
              <a:rPr lang="de-DE" altLang="de-DE" smtClean="0">
                <a:solidFill>
                  <a:srgbClr val="000000"/>
                </a:solidFill>
              </a:rPr>
              <a:pPr eaLnBrk="1" hangingPunct="1"/>
              <a:t>14</a:t>
            </a:fld>
            <a:endParaRPr lang="de-DE" altLang="de-DE" dirty="0" smtClean="0">
              <a:solidFill>
                <a:srgbClr val="000000"/>
              </a:solidFill>
            </a:endParaRPr>
          </a:p>
        </p:txBody>
      </p:sp>
    </p:spTree>
    <p:extLst>
      <p:ext uri="{BB962C8B-B14F-4D97-AF65-F5344CB8AC3E}">
        <p14:creationId xmlns:p14="http://schemas.microsoft.com/office/powerpoint/2010/main" val="6096024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lienbildplatzhalter 1"/>
          <p:cNvSpPr>
            <a:spLocks noGrp="1" noRot="1" noChangeAspect="1" noTextEdit="1"/>
          </p:cNvSpPr>
          <p:nvPr>
            <p:ph type="sldImg"/>
          </p:nvPr>
        </p:nvSpPr>
        <p:spPr bwMode="auto">
          <a:xfrm>
            <a:off x="92075" y="746125"/>
            <a:ext cx="6613525" cy="3721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de-DE" altLang="de-DE" dirty="0" smtClean="0"/>
          </a:p>
        </p:txBody>
      </p:sp>
      <p:sp>
        <p:nvSpPr>
          <p:cNvPr id="54276"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9788145-D731-410F-84F2-9E1AD565445F}" type="slidenum">
              <a:rPr lang="de-DE" altLang="de-DE" smtClean="0">
                <a:solidFill>
                  <a:srgbClr val="000000"/>
                </a:solidFill>
              </a:rPr>
              <a:pPr eaLnBrk="1" hangingPunct="1"/>
              <a:t>15</a:t>
            </a:fld>
            <a:endParaRPr lang="de-DE" altLang="de-DE" dirty="0" smtClean="0">
              <a:solidFill>
                <a:srgbClr val="000000"/>
              </a:solidFill>
            </a:endParaRPr>
          </a:p>
        </p:txBody>
      </p:sp>
    </p:spTree>
    <p:extLst>
      <p:ext uri="{BB962C8B-B14F-4D97-AF65-F5344CB8AC3E}">
        <p14:creationId xmlns:p14="http://schemas.microsoft.com/office/powerpoint/2010/main" val="23441489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lienbildplatzhalter 1"/>
          <p:cNvSpPr>
            <a:spLocks noGrp="1" noRot="1" noChangeAspect="1" noTextEdit="1"/>
          </p:cNvSpPr>
          <p:nvPr>
            <p:ph type="sldImg"/>
          </p:nvPr>
        </p:nvSpPr>
        <p:spPr bwMode="auto">
          <a:xfrm>
            <a:off x="92075" y="746125"/>
            <a:ext cx="6613525" cy="3721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de-DE" altLang="de-DE" dirty="0" smtClean="0"/>
          </a:p>
        </p:txBody>
      </p:sp>
      <p:sp>
        <p:nvSpPr>
          <p:cNvPr id="54276"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9788145-D731-410F-84F2-9E1AD565445F}" type="slidenum">
              <a:rPr lang="de-DE" altLang="de-DE" smtClean="0">
                <a:solidFill>
                  <a:srgbClr val="000000"/>
                </a:solidFill>
              </a:rPr>
              <a:pPr eaLnBrk="1" hangingPunct="1"/>
              <a:t>16</a:t>
            </a:fld>
            <a:endParaRPr lang="de-DE" altLang="de-DE" dirty="0" smtClean="0">
              <a:solidFill>
                <a:srgbClr val="000000"/>
              </a:solidFill>
            </a:endParaRPr>
          </a:p>
        </p:txBody>
      </p:sp>
    </p:spTree>
    <p:extLst>
      <p:ext uri="{BB962C8B-B14F-4D97-AF65-F5344CB8AC3E}">
        <p14:creationId xmlns:p14="http://schemas.microsoft.com/office/powerpoint/2010/main" val="9742437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lienbildplatzhalter 1"/>
          <p:cNvSpPr>
            <a:spLocks noGrp="1" noRot="1" noChangeAspect="1" noTextEdit="1"/>
          </p:cNvSpPr>
          <p:nvPr>
            <p:ph type="sldImg"/>
          </p:nvPr>
        </p:nvSpPr>
        <p:spPr bwMode="auto">
          <a:xfrm>
            <a:off x="92075" y="746125"/>
            <a:ext cx="6613525" cy="3721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de-DE" altLang="de-DE" dirty="0" smtClean="0"/>
          </a:p>
        </p:txBody>
      </p:sp>
      <p:sp>
        <p:nvSpPr>
          <p:cNvPr id="54276"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9788145-D731-410F-84F2-9E1AD565445F}" type="slidenum">
              <a:rPr lang="de-DE" altLang="de-DE" smtClean="0">
                <a:solidFill>
                  <a:srgbClr val="000000"/>
                </a:solidFill>
              </a:rPr>
              <a:pPr eaLnBrk="1" hangingPunct="1"/>
              <a:t>17</a:t>
            </a:fld>
            <a:endParaRPr lang="de-DE" altLang="de-DE" dirty="0" smtClean="0">
              <a:solidFill>
                <a:srgbClr val="000000"/>
              </a:solidFill>
            </a:endParaRPr>
          </a:p>
        </p:txBody>
      </p:sp>
    </p:spTree>
    <p:extLst>
      <p:ext uri="{BB962C8B-B14F-4D97-AF65-F5344CB8AC3E}">
        <p14:creationId xmlns:p14="http://schemas.microsoft.com/office/powerpoint/2010/main" val="2378935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lienbildplatzhalter 1"/>
          <p:cNvSpPr>
            <a:spLocks noGrp="1" noRot="1" noChangeAspect="1" noTextEdit="1"/>
          </p:cNvSpPr>
          <p:nvPr>
            <p:ph type="sldImg"/>
          </p:nvPr>
        </p:nvSpPr>
        <p:spPr bwMode="auto">
          <a:xfrm>
            <a:off x="92075" y="746125"/>
            <a:ext cx="6613525" cy="3721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de-DE" altLang="de-DE" dirty="0" smtClean="0"/>
          </a:p>
        </p:txBody>
      </p:sp>
      <p:sp>
        <p:nvSpPr>
          <p:cNvPr id="54276"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9788145-D731-410F-84F2-9E1AD565445F}" type="slidenum">
              <a:rPr lang="de-DE" altLang="de-DE" smtClean="0">
                <a:solidFill>
                  <a:srgbClr val="000000"/>
                </a:solidFill>
              </a:rPr>
              <a:pPr eaLnBrk="1" hangingPunct="1"/>
              <a:t>18</a:t>
            </a:fld>
            <a:endParaRPr lang="de-DE" altLang="de-DE" dirty="0" smtClean="0">
              <a:solidFill>
                <a:srgbClr val="000000"/>
              </a:solidFill>
            </a:endParaRPr>
          </a:p>
        </p:txBody>
      </p:sp>
    </p:spTree>
    <p:extLst>
      <p:ext uri="{BB962C8B-B14F-4D97-AF65-F5344CB8AC3E}">
        <p14:creationId xmlns:p14="http://schemas.microsoft.com/office/powerpoint/2010/main" val="37294582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lienbildplatzhalter 1"/>
          <p:cNvSpPr>
            <a:spLocks noGrp="1" noRot="1" noChangeAspect="1" noTextEdit="1"/>
          </p:cNvSpPr>
          <p:nvPr>
            <p:ph type="sldImg"/>
          </p:nvPr>
        </p:nvSpPr>
        <p:spPr bwMode="auto">
          <a:xfrm>
            <a:off x="92075" y="746125"/>
            <a:ext cx="6613525" cy="3721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de-DE" altLang="de-DE" dirty="0" smtClean="0"/>
          </a:p>
        </p:txBody>
      </p:sp>
      <p:sp>
        <p:nvSpPr>
          <p:cNvPr id="54276"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9788145-D731-410F-84F2-9E1AD565445F}" type="slidenum">
              <a:rPr lang="de-DE" altLang="de-DE" smtClean="0">
                <a:solidFill>
                  <a:srgbClr val="000000"/>
                </a:solidFill>
              </a:rPr>
              <a:pPr eaLnBrk="1" hangingPunct="1"/>
              <a:t>19</a:t>
            </a:fld>
            <a:endParaRPr lang="de-DE" altLang="de-DE" dirty="0" smtClean="0">
              <a:solidFill>
                <a:srgbClr val="000000"/>
              </a:solidFill>
            </a:endParaRPr>
          </a:p>
        </p:txBody>
      </p:sp>
    </p:spTree>
    <p:extLst>
      <p:ext uri="{BB962C8B-B14F-4D97-AF65-F5344CB8AC3E}">
        <p14:creationId xmlns:p14="http://schemas.microsoft.com/office/powerpoint/2010/main" val="19224471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lienbildplatzhalter 1"/>
          <p:cNvSpPr>
            <a:spLocks noGrp="1" noRot="1" noChangeAspect="1" noTextEdit="1"/>
          </p:cNvSpPr>
          <p:nvPr>
            <p:ph type="sldImg"/>
          </p:nvPr>
        </p:nvSpPr>
        <p:spPr bwMode="auto">
          <a:xfrm>
            <a:off x="92075" y="746125"/>
            <a:ext cx="6613525" cy="3721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de-DE" altLang="de-DE" dirty="0" smtClean="0"/>
          </a:p>
        </p:txBody>
      </p:sp>
      <p:sp>
        <p:nvSpPr>
          <p:cNvPr id="54276"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9788145-D731-410F-84F2-9E1AD565445F}" type="slidenum">
              <a:rPr lang="de-DE" altLang="de-DE" smtClean="0">
                <a:solidFill>
                  <a:srgbClr val="000000"/>
                </a:solidFill>
              </a:rPr>
              <a:pPr eaLnBrk="1" hangingPunct="1"/>
              <a:t>2</a:t>
            </a:fld>
            <a:endParaRPr lang="de-DE" altLang="de-DE" dirty="0" smtClean="0">
              <a:solidFill>
                <a:srgbClr val="000000"/>
              </a:solidFill>
            </a:endParaRPr>
          </a:p>
        </p:txBody>
      </p:sp>
    </p:spTree>
    <p:extLst>
      <p:ext uri="{BB962C8B-B14F-4D97-AF65-F5344CB8AC3E}">
        <p14:creationId xmlns:p14="http://schemas.microsoft.com/office/powerpoint/2010/main" val="23710252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lienbildplatzhalter 1"/>
          <p:cNvSpPr>
            <a:spLocks noGrp="1" noRot="1" noChangeAspect="1" noTextEdit="1"/>
          </p:cNvSpPr>
          <p:nvPr>
            <p:ph type="sldImg"/>
          </p:nvPr>
        </p:nvSpPr>
        <p:spPr bwMode="auto">
          <a:xfrm>
            <a:off x="92075" y="746125"/>
            <a:ext cx="6613525" cy="3721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de-DE" altLang="de-DE" dirty="0" smtClean="0"/>
          </a:p>
        </p:txBody>
      </p:sp>
      <p:sp>
        <p:nvSpPr>
          <p:cNvPr id="54276"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9788145-D731-410F-84F2-9E1AD565445F}" type="slidenum">
              <a:rPr lang="de-DE" altLang="de-DE" smtClean="0">
                <a:solidFill>
                  <a:srgbClr val="000000"/>
                </a:solidFill>
              </a:rPr>
              <a:pPr eaLnBrk="1" hangingPunct="1"/>
              <a:t>20</a:t>
            </a:fld>
            <a:endParaRPr lang="de-DE" altLang="de-DE" dirty="0" smtClean="0">
              <a:solidFill>
                <a:srgbClr val="000000"/>
              </a:solidFill>
            </a:endParaRPr>
          </a:p>
        </p:txBody>
      </p:sp>
    </p:spTree>
    <p:extLst>
      <p:ext uri="{BB962C8B-B14F-4D97-AF65-F5344CB8AC3E}">
        <p14:creationId xmlns:p14="http://schemas.microsoft.com/office/powerpoint/2010/main" val="40479916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lienbildplatzhalter 1"/>
          <p:cNvSpPr>
            <a:spLocks noGrp="1" noRot="1" noChangeAspect="1" noTextEdit="1"/>
          </p:cNvSpPr>
          <p:nvPr>
            <p:ph type="sldImg"/>
          </p:nvPr>
        </p:nvSpPr>
        <p:spPr bwMode="auto">
          <a:xfrm>
            <a:off x="92075" y="746125"/>
            <a:ext cx="6613525" cy="3721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de-DE" altLang="de-DE" dirty="0" smtClean="0"/>
          </a:p>
        </p:txBody>
      </p:sp>
      <p:sp>
        <p:nvSpPr>
          <p:cNvPr id="54276"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9788145-D731-410F-84F2-9E1AD565445F}" type="slidenum">
              <a:rPr lang="de-DE" altLang="de-DE" smtClean="0">
                <a:solidFill>
                  <a:srgbClr val="000000"/>
                </a:solidFill>
              </a:rPr>
              <a:pPr eaLnBrk="1" hangingPunct="1"/>
              <a:t>21</a:t>
            </a:fld>
            <a:endParaRPr lang="de-DE" altLang="de-DE" dirty="0" smtClean="0">
              <a:solidFill>
                <a:srgbClr val="000000"/>
              </a:solidFill>
            </a:endParaRPr>
          </a:p>
        </p:txBody>
      </p:sp>
    </p:spTree>
    <p:extLst>
      <p:ext uri="{BB962C8B-B14F-4D97-AF65-F5344CB8AC3E}">
        <p14:creationId xmlns:p14="http://schemas.microsoft.com/office/powerpoint/2010/main" val="37410294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lienbildplatzhalter 1"/>
          <p:cNvSpPr>
            <a:spLocks noGrp="1" noRot="1" noChangeAspect="1" noTextEdit="1"/>
          </p:cNvSpPr>
          <p:nvPr>
            <p:ph type="sldImg"/>
          </p:nvPr>
        </p:nvSpPr>
        <p:spPr bwMode="auto">
          <a:xfrm>
            <a:off x="92075" y="746125"/>
            <a:ext cx="6613525" cy="3721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de-DE" altLang="de-DE" dirty="0" smtClean="0"/>
          </a:p>
        </p:txBody>
      </p:sp>
      <p:sp>
        <p:nvSpPr>
          <p:cNvPr id="54276"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9788145-D731-410F-84F2-9E1AD565445F}" type="slidenum">
              <a:rPr lang="de-DE" altLang="de-DE" smtClean="0">
                <a:solidFill>
                  <a:srgbClr val="000000"/>
                </a:solidFill>
              </a:rPr>
              <a:pPr eaLnBrk="1" hangingPunct="1"/>
              <a:t>22</a:t>
            </a:fld>
            <a:endParaRPr lang="de-DE" altLang="de-DE" dirty="0" smtClean="0">
              <a:solidFill>
                <a:srgbClr val="000000"/>
              </a:solidFill>
            </a:endParaRPr>
          </a:p>
        </p:txBody>
      </p:sp>
    </p:spTree>
    <p:extLst>
      <p:ext uri="{BB962C8B-B14F-4D97-AF65-F5344CB8AC3E}">
        <p14:creationId xmlns:p14="http://schemas.microsoft.com/office/powerpoint/2010/main" val="40758444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defRPr/>
            </a:pPr>
            <a:fld id="{33DCCD01-52A4-4A7B-B5B8-2E424626010B}" type="slidenum">
              <a:rPr lang="it-IT" altLang="de-DE" sz="1400" smtClean="0">
                <a:latin typeface="Times" pitchFamily="18" charset="0"/>
              </a:rPr>
              <a:pPr eaLnBrk="1" hangingPunct="1">
                <a:spcBef>
                  <a:spcPct val="0"/>
                </a:spcBef>
                <a:defRPr/>
              </a:pPr>
              <a:t>23</a:t>
            </a:fld>
            <a:endParaRPr lang="it-IT" altLang="de-DE" sz="1400" dirty="0" smtClean="0">
              <a:latin typeface="Times" pitchFamily="18" charset="0"/>
            </a:endParaRPr>
          </a:p>
        </p:txBody>
      </p:sp>
      <p:sp>
        <p:nvSpPr>
          <p:cNvPr id="24579" name="Rectangle 2"/>
          <p:cNvSpPr>
            <a:spLocks noGrp="1" noRot="1" noChangeAspect="1" noChangeArrowheads="1" noTextEdit="1"/>
          </p:cNvSpPr>
          <p:nvPr>
            <p:ph type="sldImg"/>
          </p:nvPr>
        </p:nvSpPr>
        <p:spPr bwMode="auto">
          <a:xfrm>
            <a:off x="92075" y="746125"/>
            <a:ext cx="6613525" cy="3721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8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de-DE" altLang="de-DE" dirty="0" smtClean="0">
              <a:latin typeface="Times" pitchFamily="18" charset="0"/>
            </a:endParaRPr>
          </a:p>
        </p:txBody>
      </p:sp>
    </p:spTree>
    <p:extLst>
      <p:ext uri="{BB962C8B-B14F-4D97-AF65-F5344CB8AC3E}">
        <p14:creationId xmlns:p14="http://schemas.microsoft.com/office/powerpoint/2010/main" val="41630750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lienbildplatzhalter 1"/>
          <p:cNvSpPr>
            <a:spLocks noGrp="1" noRot="1" noChangeAspect="1" noTextEdit="1"/>
          </p:cNvSpPr>
          <p:nvPr>
            <p:ph type="sldImg"/>
          </p:nvPr>
        </p:nvSpPr>
        <p:spPr bwMode="auto">
          <a:xfrm>
            <a:off x="92075" y="746125"/>
            <a:ext cx="6613525" cy="3721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de-DE" altLang="de-DE" dirty="0" smtClean="0"/>
          </a:p>
        </p:txBody>
      </p:sp>
      <p:sp>
        <p:nvSpPr>
          <p:cNvPr id="54276"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9788145-D731-410F-84F2-9E1AD565445F}" type="slidenum">
              <a:rPr lang="de-DE" altLang="de-DE" smtClean="0">
                <a:solidFill>
                  <a:srgbClr val="000000"/>
                </a:solidFill>
              </a:rPr>
              <a:pPr eaLnBrk="1" hangingPunct="1"/>
              <a:t>3</a:t>
            </a:fld>
            <a:endParaRPr lang="de-DE" altLang="de-DE" dirty="0" smtClean="0">
              <a:solidFill>
                <a:srgbClr val="000000"/>
              </a:solidFill>
            </a:endParaRPr>
          </a:p>
        </p:txBody>
      </p:sp>
    </p:spTree>
    <p:extLst>
      <p:ext uri="{BB962C8B-B14F-4D97-AF65-F5344CB8AC3E}">
        <p14:creationId xmlns:p14="http://schemas.microsoft.com/office/powerpoint/2010/main" val="11220715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lienbildplatzhalter 1"/>
          <p:cNvSpPr>
            <a:spLocks noGrp="1" noRot="1" noChangeAspect="1" noTextEdit="1"/>
          </p:cNvSpPr>
          <p:nvPr>
            <p:ph type="sldImg"/>
          </p:nvPr>
        </p:nvSpPr>
        <p:spPr bwMode="auto">
          <a:xfrm>
            <a:off x="92075" y="746125"/>
            <a:ext cx="6613525" cy="3721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de-DE" altLang="de-DE" dirty="0" smtClean="0"/>
          </a:p>
        </p:txBody>
      </p:sp>
      <p:sp>
        <p:nvSpPr>
          <p:cNvPr id="54276"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9788145-D731-410F-84F2-9E1AD565445F}" type="slidenum">
              <a:rPr lang="de-DE" altLang="de-DE" smtClean="0">
                <a:solidFill>
                  <a:srgbClr val="000000"/>
                </a:solidFill>
              </a:rPr>
              <a:pPr eaLnBrk="1" hangingPunct="1"/>
              <a:t>4</a:t>
            </a:fld>
            <a:endParaRPr lang="de-DE" altLang="de-DE" dirty="0" smtClean="0">
              <a:solidFill>
                <a:srgbClr val="000000"/>
              </a:solidFill>
            </a:endParaRPr>
          </a:p>
        </p:txBody>
      </p:sp>
    </p:spTree>
    <p:extLst>
      <p:ext uri="{BB962C8B-B14F-4D97-AF65-F5344CB8AC3E}">
        <p14:creationId xmlns:p14="http://schemas.microsoft.com/office/powerpoint/2010/main" val="29438424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lienbildplatzhalter 1"/>
          <p:cNvSpPr>
            <a:spLocks noGrp="1" noRot="1" noChangeAspect="1" noTextEdit="1"/>
          </p:cNvSpPr>
          <p:nvPr>
            <p:ph type="sldImg"/>
          </p:nvPr>
        </p:nvSpPr>
        <p:spPr bwMode="auto">
          <a:xfrm>
            <a:off x="92075" y="746125"/>
            <a:ext cx="6613525" cy="3721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de-DE" altLang="de-DE" dirty="0" smtClean="0"/>
          </a:p>
        </p:txBody>
      </p:sp>
      <p:sp>
        <p:nvSpPr>
          <p:cNvPr id="54276"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9788145-D731-410F-84F2-9E1AD565445F}" type="slidenum">
              <a:rPr lang="de-DE" altLang="de-DE" smtClean="0">
                <a:solidFill>
                  <a:srgbClr val="000000"/>
                </a:solidFill>
              </a:rPr>
              <a:pPr eaLnBrk="1" hangingPunct="1"/>
              <a:t>5</a:t>
            </a:fld>
            <a:endParaRPr lang="de-DE" altLang="de-DE" dirty="0" smtClean="0">
              <a:solidFill>
                <a:srgbClr val="000000"/>
              </a:solidFill>
            </a:endParaRPr>
          </a:p>
        </p:txBody>
      </p:sp>
    </p:spTree>
    <p:extLst>
      <p:ext uri="{BB962C8B-B14F-4D97-AF65-F5344CB8AC3E}">
        <p14:creationId xmlns:p14="http://schemas.microsoft.com/office/powerpoint/2010/main" val="16554504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lienbildplatzhalter 1"/>
          <p:cNvSpPr>
            <a:spLocks noGrp="1" noRot="1" noChangeAspect="1" noTextEdit="1"/>
          </p:cNvSpPr>
          <p:nvPr>
            <p:ph type="sldImg"/>
          </p:nvPr>
        </p:nvSpPr>
        <p:spPr bwMode="auto">
          <a:xfrm>
            <a:off x="92075" y="746125"/>
            <a:ext cx="6613525" cy="3721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de-DE" altLang="de-DE" dirty="0" smtClean="0"/>
          </a:p>
        </p:txBody>
      </p:sp>
      <p:sp>
        <p:nvSpPr>
          <p:cNvPr id="54276"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9788145-D731-410F-84F2-9E1AD565445F}" type="slidenum">
              <a:rPr lang="de-DE" altLang="de-DE" smtClean="0">
                <a:solidFill>
                  <a:srgbClr val="000000"/>
                </a:solidFill>
              </a:rPr>
              <a:pPr eaLnBrk="1" hangingPunct="1"/>
              <a:t>6</a:t>
            </a:fld>
            <a:endParaRPr lang="de-DE" altLang="de-DE" dirty="0" smtClean="0">
              <a:solidFill>
                <a:srgbClr val="000000"/>
              </a:solidFill>
            </a:endParaRPr>
          </a:p>
        </p:txBody>
      </p:sp>
    </p:spTree>
    <p:extLst>
      <p:ext uri="{BB962C8B-B14F-4D97-AF65-F5344CB8AC3E}">
        <p14:creationId xmlns:p14="http://schemas.microsoft.com/office/powerpoint/2010/main" val="41745357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lienbildplatzhalter 1"/>
          <p:cNvSpPr>
            <a:spLocks noGrp="1" noRot="1" noChangeAspect="1" noTextEdit="1"/>
          </p:cNvSpPr>
          <p:nvPr>
            <p:ph type="sldImg"/>
          </p:nvPr>
        </p:nvSpPr>
        <p:spPr bwMode="auto">
          <a:xfrm>
            <a:off x="92075" y="746125"/>
            <a:ext cx="6613525" cy="3721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de-DE" altLang="de-DE" dirty="0" smtClean="0"/>
          </a:p>
        </p:txBody>
      </p:sp>
      <p:sp>
        <p:nvSpPr>
          <p:cNvPr id="54276"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9788145-D731-410F-84F2-9E1AD565445F}" type="slidenum">
              <a:rPr lang="de-DE" altLang="de-DE" smtClean="0">
                <a:solidFill>
                  <a:srgbClr val="000000"/>
                </a:solidFill>
              </a:rPr>
              <a:pPr eaLnBrk="1" hangingPunct="1"/>
              <a:t>7</a:t>
            </a:fld>
            <a:endParaRPr lang="de-DE" altLang="de-DE" dirty="0" smtClean="0">
              <a:solidFill>
                <a:srgbClr val="000000"/>
              </a:solidFill>
            </a:endParaRPr>
          </a:p>
        </p:txBody>
      </p:sp>
    </p:spTree>
    <p:extLst>
      <p:ext uri="{BB962C8B-B14F-4D97-AF65-F5344CB8AC3E}">
        <p14:creationId xmlns:p14="http://schemas.microsoft.com/office/powerpoint/2010/main" val="22944527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lienbildplatzhalter 1"/>
          <p:cNvSpPr>
            <a:spLocks noGrp="1" noRot="1" noChangeAspect="1" noTextEdit="1"/>
          </p:cNvSpPr>
          <p:nvPr>
            <p:ph type="sldImg"/>
          </p:nvPr>
        </p:nvSpPr>
        <p:spPr bwMode="auto">
          <a:xfrm>
            <a:off x="92075" y="746125"/>
            <a:ext cx="6613525" cy="3721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de-DE" altLang="de-DE" dirty="0" smtClean="0"/>
          </a:p>
        </p:txBody>
      </p:sp>
      <p:sp>
        <p:nvSpPr>
          <p:cNvPr id="54276"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9788145-D731-410F-84F2-9E1AD565445F}" type="slidenum">
              <a:rPr lang="de-DE" altLang="de-DE" smtClean="0">
                <a:solidFill>
                  <a:srgbClr val="000000"/>
                </a:solidFill>
              </a:rPr>
              <a:pPr eaLnBrk="1" hangingPunct="1"/>
              <a:t>8</a:t>
            </a:fld>
            <a:endParaRPr lang="de-DE" altLang="de-DE" dirty="0" smtClean="0">
              <a:solidFill>
                <a:srgbClr val="000000"/>
              </a:solidFill>
            </a:endParaRPr>
          </a:p>
        </p:txBody>
      </p:sp>
    </p:spTree>
    <p:extLst>
      <p:ext uri="{BB962C8B-B14F-4D97-AF65-F5344CB8AC3E}">
        <p14:creationId xmlns:p14="http://schemas.microsoft.com/office/powerpoint/2010/main" val="6085682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lienbildplatzhalter 1"/>
          <p:cNvSpPr>
            <a:spLocks noGrp="1" noRot="1" noChangeAspect="1" noTextEdit="1"/>
          </p:cNvSpPr>
          <p:nvPr>
            <p:ph type="sldImg"/>
          </p:nvPr>
        </p:nvSpPr>
        <p:spPr bwMode="auto">
          <a:xfrm>
            <a:off x="92075" y="746125"/>
            <a:ext cx="6613525" cy="3721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de-DE" altLang="de-DE" dirty="0" smtClean="0"/>
          </a:p>
        </p:txBody>
      </p:sp>
      <p:sp>
        <p:nvSpPr>
          <p:cNvPr id="54276"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9788145-D731-410F-84F2-9E1AD565445F}" type="slidenum">
              <a:rPr lang="de-DE" altLang="de-DE" smtClean="0">
                <a:solidFill>
                  <a:srgbClr val="000000"/>
                </a:solidFill>
              </a:rPr>
              <a:pPr eaLnBrk="1" hangingPunct="1"/>
              <a:t>9</a:t>
            </a:fld>
            <a:endParaRPr lang="de-DE" altLang="de-DE" dirty="0" smtClean="0">
              <a:solidFill>
                <a:srgbClr val="000000"/>
              </a:solidFill>
            </a:endParaRPr>
          </a:p>
        </p:txBody>
      </p:sp>
    </p:spTree>
    <p:extLst>
      <p:ext uri="{BB962C8B-B14F-4D97-AF65-F5344CB8AC3E}">
        <p14:creationId xmlns:p14="http://schemas.microsoft.com/office/powerpoint/2010/main" val="110291197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Rectangle 7"/>
          <p:cNvSpPr>
            <a:spLocks noChangeArrowheads="1"/>
          </p:cNvSpPr>
          <p:nvPr/>
        </p:nvSpPr>
        <p:spPr bwMode="auto">
          <a:xfrm>
            <a:off x="387352" y="2659063"/>
            <a:ext cx="11804649" cy="4203700"/>
          </a:xfrm>
          <a:prstGeom prst="rect">
            <a:avLst/>
          </a:prstGeom>
          <a:solidFill>
            <a:srgbClr val="24489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defRPr/>
            </a:pPr>
            <a:endParaRPr lang="de-DE" altLang="de-DE" sz="4800" dirty="0">
              <a:solidFill>
                <a:srgbClr val="244894"/>
              </a:solidFill>
              <a:latin typeface="Times" pitchFamily="18" charset="0"/>
              <a:cs typeface="+mn-cs"/>
            </a:endParaRPr>
          </a:p>
        </p:txBody>
      </p:sp>
      <p:pic>
        <p:nvPicPr>
          <p:cNvPr id="5" name="Picture 8" descr="Streife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373063"/>
            <a:ext cx="387351"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descr="HM_R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71201" y="373063"/>
            <a:ext cx="8509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0"/>
          <p:cNvSpPr txBox="1">
            <a:spLocks noChangeArrowheads="1"/>
          </p:cNvSpPr>
          <p:nvPr/>
        </p:nvSpPr>
        <p:spPr bwMode="auto">
          <a:xfrm>
            <a:off x="711200" y="296863"/>
            <a:ext cx="193514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de-DE" sz="1200" b="1" dirty="0" smtClean="0">
                <a:solidFill>
                  <a:srgbClr val="244894"/>
                </a:solidFill>
                <a:cs typeface="+mn-cs"/>
              </a:rPr>
              <a:t>Hessisches Ministerium</a:t>
            </a:r>
          </a:p>
          <a:p>
            <a:pPr>
              <a:defRPr/>
            </a:pPr>
            <a:r>
              <a:rPr lang="de-DE" sz="1200" b="1" dirty="0" smtClean="0">
                <a:solidFill>
                  <a:srgbClr val="244894"/>
                </a:solidFill>
                <a:cs typeface="+mn-cs"/>
              </a:rPr>
              <a:t>der Finanzen</a:t>
            </a:r>
          </a:p>
        </p:txBody>
      </p:sp>
      <p:sp>
        <p:nvSpPr>
          <p:cNvPr id="685058" name="Rectangle 2"/>
          <p:cNvSpPr>
            <a:spLocks noGrp="1" noChangeArrowheads="1"/>
          </p:cNvSpPr>
          <p:nvPr>
            <p:ph type="ctrTitle"/>
          </p:nvPr>
        </p:nvSpPr>
        <p:spPr>
          <a:xfrm>
            <a:off x="709085" y="1668464"/>
            <a:ext cx="5930900" cy="871537"/>
          </a:xfrm>
        </p:spPr>
        <p:txBody>
          <a:bodyPr/>
          <a:lstStyle>
            <a:lvl1pPr>
              <a:defRPr/>
            </a:lvl1pPr>
          </a:lstStyle>
          <a:p>
            <a:r>
              <a:rPr lang="de-DE" smtClean="0"/>
              <a:t>Titelmasterformat durch Klicken bearbeiten</a:t>
            </a:r>
            <a:endParaRPr lang="de-DE"/>
          </a:p>
        </p:txBody>
      </p:sp>
      <p:sp>
        <p:nvSpPr>
          <p:cNvPr id="685059" name="Rectangle 3"/>
          <p:cNvSpPr>
            <a:spLocks noGrp="1" noChangeArrowheads="1"/>
          </p:cNvSpPr>
          <p:nvPr>
            <p:ph type="subTitle" idx="1"/>
          </p:nvPr>
        </p:nvSpPr>
        <p:spPr>
          <a:xfrm>
            <a:off x="709085" y="3122613"/>
            <a:ext cx="5930900" cy="871537"/>
          </a:xfrm>
        </p:spPr>
        <p:txBody>
          <a:bodyPr/>
          <a:lstStyle>
            <a:lvl1pPr marL="0" indent="0">
              <a:buFontTx/>
              <a:buNone/>
              <a:defRPr sz="2400" b="1">
                <a:solidFill>
                  <a:schemeClr val="bg1"/>
                </a:solidFill>
              </a:defRPr>
            </a:lvl1pPr>
          </a:lstStyle>
          <a:p>
            <a:r>
              <a:rPr lang="de-DE" smtClean="0"/>
              <a:t>Formatvorlage des Untertitelmasters durch Klicken bearbeiten</a:t>
            </a:r>
            <a:endParaRPr lang="de-DE"/>
          </a:p>
        </p:txBody>
      </p:sp>
      <p:sp>
        <p:nvSpPr>
          <p:cNvPr id="8" name="Rectangle 4"/>
          <p:cNvSpPr>
            <a:spLocks noGrp="1" noChangeArrowheads="1"/>
          </p:cNvSpPr>
          <p:nvPr>
            <p:ph type="dt" sz="half" idx="10"/>
          </p:nvPr>
        </p:nvSpPr>
        <p:spPr>
          <a:xfrm>
            <a:off x="609600" y="6245225"/>
            <a:ext cx="2844800" cy="476250"/>
          </a:xfrm>
          <a:prstGeom prst="rect">
            <a:avLst/>
          </a:prstGeom>
        </p:spPr>
        <p:txBody>
          <a:bodyPr lIns="91440" tIns="45720" rIns="91440" bIns="45720"/>
          <a:lstStyle>
            <a:lvl1pPr algn="l" eaLnBrk="0" hangingPunct="0">
              <a:defRPr sz="1200">
                <a:solidFill>
                  <a:srgbClr val="FFFFFF"/>
                </a:solidFill>
                <a:latin typeface="+mn-lt"/>
                <a:cs typeface="+mn-cs"/>
              </a:defRPr>
            </a:lvl1pPr>
          </a:lstStyle>
          <a:p>
            <a:pPr>
              <a:defRPr/>
            </a:pPr>
            <a:endParaRPr lang="de-DE" dirty="0"/>
          </a:p>
        </p:txBody>
      </p:sp>
    </p:spTree>
    <p:extLst>
      <p:ext uri="{BB962C8B-B14F-4D97-AF65-F5344CB8AC3E}">
        <p14:creationId xmlns:p14="http://schemas.microsoft.com/office/powerpoint/2010/main" val="3330236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oliennummernplatzhalter 3"/>
          <p:cNvSpPr>
            <a:spLocks noGrp="1"/>
          </p:cNvSpPr>
          <p:nvPr>
            <p:ph type="sldNum" sz="quarter" idx="10"/>
          </p:nvPr>
        </p:nvSpPr>
        <p:spPr/>
        <p:txBody>
          <a:bodyPr/>
          <a:lstStyle>
            <a:lvl1pPr algn="r" eaLnBrk="0" hangingPunct="0">
              <a:defRPr sz="2400">
                <a:solidFill>
                  <a:srgbClr val="3333CC"/>
                </a:solidFill>
                <a:latin typeface="+mn-lt"/>
              </a:defRPr>
            </a:lvl1pPr>
          </a:lstStyle>
          <a:p>
            <a:pPr>
              <a:defRPr/>
            </a:pPr>
            <a:fld id="{F66CE757-49AF-4920-AE6A-2F9C14FEFB56}" type="slidenum">
              <a:rPr lang="it-IT"/>
              <a:pPr>
                <a:defRPr/>
              </a:pPr>
              <a:t>‹Nr.›</a:t>
            </a:fld>
            <a:endParaRPr lang="it-IT" dirty="0"/>
          </a:p>
        </p:txBody>
      </p:sp>
      <p:sp>
        <p:nvSpPr>
          <p:cNvPr id="5" name="Datumsplatzhalter 4"/>
          <p:cNvSpPr>
            <a:spLocks noGrp="1"/>
          </p:cNvSpPr>
          <p:nvPr>
            <p:ph type="dt" sz="half" idx="11"/>
          </p:nvPr>
        </p:nvSpPr>
        <p:spPr>
          <a:xfrm>
            <a:off x="7721600" y="293688"/>
            <a:ext cx="3920067" cy="381000"/>
          </a:xfrm>
          <a:prstGeom prst="rect">
            <a:avLst/>
          </a:prstGeom>
        </p:spPr>
        <p:txBody>
          <a:bodyPr/>
          <a:lstStyle>
            <a:lvl1pPr algn="r" eaLnBrk="0" hangingPunct="0">
              <a:defRPr sz="2400">
                <a:solidFill>
                  <a:srgbClr val="3333CC"/>
                </a:solidFill>
                <a:latin typeface="+mn-lt"/>
                <a:cs typeface="+mn-cs"/>
              </a:defRPr>
            </a:lvl1pPr>
          </a:lstStyle>
          <a:p>
            <a:pPr>
              <a:defRPr/>
            </a:pPr>
            <a:endParaRPr lang="de-DE" dirty="0"/>
          </a:p>
        </p:txBody>
      </p:sp>
    </p:spTree>
    <p:extLst>
      <p:ext uri="{BB962C8B-B14F-4D97-AF65-F5344CB8AC3E}">
        <p14:creationId xmlns:p14="http://schemas.microsoft.com/office/powerpoint/2010/main" val="2657338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940800" y="838200"/>
            <a:ext cx="2743200" cy="546258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709085" y="838200"/>
            <a:ext cx="8028516" cy="5462588"/>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oliennummernplatzhalter 3"/>
          <p:cNvSpPr>
            <a:spLocks noGrp="1"/>
          </p:cNvSpPr>
          <p:nvPr>
            <p:ph type="sldNum" sz="quarter" idx="10"/>
          </p:nvPr>
        </p:nvSpPr>
        <p:spPr/>
        <p:txBody>
          <a:bodyPr/>
          <a:lstStyle>
            <a:lvl1pPr algn="r" eaLnBrk="0" hangingPunct="0">
              <a:defRPr sz="2400">
                <a:solidFill>
                  <a:srgbClr val="3333CC"/>
                </a:solidFill>
                <a:latin typeface="+mn-lt"/>
              </a:defRPr>
            </a:lvl1pPr>
          </a:lstStyle>
          <a:p>
            <a:pPr>
              <a:defRPr/>
            </a:pPr>
            <a:fld id="{D72D0303-F3EE-4D2D-8A4B-CAF5E1EFFB8E}" type="slidenum">
              <a:rPr lang="it-IT"/>
              <a:pPr>
                <a:defRPr/>
              </a:pPr>
              <a:t>‹Nr.›</a:t>
            </a:fld>
            <a:endParaRPr lang="it-IT" dirty="0"/>
          </a:p>
        </p:txBody>
      </p:sp>
      <p:sp>
        <p:nvSpPr>
          <p:cNvPr id="5" name="Datumsplatzhalter 4"/>
          <p:cNvSpPr>
            <a:spLocks noGrp="1"/>
          </p:cNvSpPr>
          <p:nvPr>
            <p:ph type="dt" sz="half" idx="11"/>
          </p:nvPr>
        </p:nvSpPr>
        <p:spPr>
          <a:xfrm>
            <a:off x="7721600" y="293688"/>
            <a:ext cx="3920067" cy="381000"/>
          </a:xfrm>
          <a:prstGeom prst="rect">
            <a:avLst/>
          </a:prstGeom>
        </p:spPr>
        <p:txBody>
          <a:bodyPr/>
          <a:lstStyle>
            <a:lvl1pPr algn="r" eaLnBrk="0" hangingPunct="0">
              <a:defRPr sz="2400">
                <a:solidFill>
                  <a:srgbClr val="3333CC"/>
                </a:solidFill>
                <a:latin typeface="+mn-lt"/>
                <a:cs typeface="+mn-cs"/>
              </a:defRPr>
            </a:lvl1pPr>
          </a:lstStyle>
          <a:p>
            <a:pPr>
              <a:defRPr/>
            </a:pPr>
            <a:endParaRPr lang="de-DE" dirty="0"/>
          </a:p>
        </p:txBody>
      </p:sp>
    </p:spTree>
    <p:extLst>
      <p:ext uri="{BB962C8B-B14F-4D97-AF65-F5344CB8AC3E}">
        <p14:creationId xmlns:p14="http://schemas.microsoft.com/office/powerpoint/2010/main" val="1332779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709085" y="838200"/>
            <a:ext cx="9476316" cy="871538"/>
          </a:xfrm>
        </p:spPr>
        <p:txBody>
          <a:bodyPr/>
          <a:lstStyle/>
          <a:p>
            <a:r>
              <a:rPr lang="de-DE" smtClean="0"/>
              <a:t>Titelmasterformat durch Klicken bearbeiten</a:t>
            </a:r>
            <a:endParaRPr lang="de-DE"/>
          </a:p>
        </p:txBody>
      </p:sp>
      <p:sp>
        <p:nvSpPr>
          <p:cNvPr id="3" name="Inhaltsplatzhalter 2"/>
          <p:cNvSpPr>
            <a:spLocks noGrp="1"/>
          </p:cNvSpPr>
          <p:nvPr>
            <p:ph idx="1"/>
          </p:nvPr>
        </p:nvSpPr>
        <p:spPr>
          <a:xfrm>
            <a:off x="709085" y="1982788"/>
            <a:ext cx="10475481" cy="4110508"/>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oliennummernplatzhalter 3"/>
          <p:cNvSpPr>
            <a:spLocks noGrp="1"/>
          </p:cNvSpPr>
          <p:nvPr>
            <p:ph type="sldNum" sz="quarter" idx="10"/>
          </p:nvPr>
        </p:nvSpPr>
        <p:spPr/>
        <p:txBody>
          <a:bodyPr/>
          <a:lstStyle>
            <a:lvl1pPr>
              <a:defRPr/>
            </a:lvl1pPr>
          </a:lstStyle>
          <a:p>
            <a:pPr>
              <a:defRPr/>
            </a:pPr>
            <a:fld id="{2B5FDED8-0A69-460B-A809-360FB7C464BF}" type="slidenum">
              <a:rPr lang="it-IT"/>
              <a:pPr>
                <a:defRPr/>
              </a:pPr>
              <a:t>‹Nr.›</a:t>
            </a:fld>
            <a:endParaRPr lang="it-IT" dirty="0"/>
          </a:p>
        </p:txBody>
      </p:sp>
    </p:spTree>
    <p:extLst>
      <p:ext uri="{BB962C8B-B14F-4D97-AF65-F5344CB8AC3E}">
        <p14:creationId xmlns:p14="http://schemas.microsoft.com/office/powerpoint/2010/main" val="366655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Foliennummernplatzhalter 3"/>
          <p:cNvSpPr>
            <a:spLocks noGrp="1"/>
          </p:cNvSpPr>
          <p:nvPr>
            <p:ph type="sldNum" sz="quarter" idx="10"/>
          </p:nvPr>
        </p:nvSpPr>
        <p:spPr/>
        <p:txBody>
          <a:bodyPr/>
          <a:lstStyle>
            <a:lvl1pPr algn="r" eaLnBrk="0" hangingPunct="0">
              <a:defRPr sz="2400">
                <a:solidFill>
                  <a:srgbClr val="3333CC"/>
                </a:solidFill>
                <a:latin typeface="+mn-lt"/>
              </a:defRPr>
            </a:lvl1pPr>
          </a:lstStyle>
          <a:p>
            <a:pPr>
              <a:defRPr/>
            </a:pPr>
            <a:fld id="{6688C4FB-3A9C-4A50-ABA6-D120D90DE9DF}" type="slidenum">
              <a:rPr lang="it-IT"/>
              <a:pPr>
                <a:defRPr/>
              </a:pPr>
              <a:t>‹Nr.›</a:t>
            </a:fld>
            <a:endParaRPr lang="it-IT" dirty="0"/>
          </a:p>
        </p:txBody>
      </p:sp>
      <p:sp>
        <p:nvSpPr>
          <p:cNvPr id="5" name="Datumsplatzhalter 4"/>
          <p:cNvSpPr>
            <a:spLocks noGrp="1"/>
          </p:cNvSpPr>
          <p:nvPr>
            <p:ph type="dt" sz="half" idx="11"/>
          </p:nvPr>
        </p:nvSpPr>
        <p:spPr>
          <a:xfrm>
            <a:off x="7721600" y="293688"/>
            <a:ext cx="3920067" cy="381000"/>
          </a:xfrm>
          <a:prstGeom prst="rect">
            <a:avLst/>
          </a:prstGeom>
        </p:spPr>
        <p:txBody>
          <a:bodyPr/>
          <a:lstStyle>
            <a:lvl1pPr algn="r" eaLnBrk="0" hangingPunct="0">
              <a:defRPr sz="2400">
                <a:solidFill>
                  <a:srgbClr val="3333CC"/>
                </a:solidFill>
                <a:latin typeface="+mn-lt"/>
                <a:cs typeface="+mn-cs"/>
              </a:defRPr>
            </a:lvl1pPr>
          </a:lstStyle>
          <a:p>
            <a:pPr>
              <a:defRPr/>
            </a:pPr>
            <a:endParaRPr lang="de-DE" dirty="0"/>
          </a:p>
        </p:txBody>
      </p:sp>
    </p:spTree>
    <p:extLst>
      <p:ext uri="{BB962C8B-B14F-4D97-AF65-F5344CB8AC3E}">
        <p14:creationId xmlns:p14="http://schemas.microsoft.com/office/powerpoint/2010/main" val="1470524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709084" y="1982788"/>
            <a:ext cx="5384800" cy="431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297085" y="1982788"/>
            <a:ext cx="5386916" cy="431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Foliennummernplatzhalter 4"/>
          <p:cNvSpPr>
            <a:spLocks noGrp="1"/>
          </p:cNvSpPr>
          <p:nvPr>
            <p:ph type="sldNum" sz="quarter" idx="10"/>
          </p:nvPr>
        </p:nvSpPr>
        <p:spPr/>
        <p:txBody>
          <a:bodyPr/>
          <a:lstStyle>
            <a:lvl1pPr algn="r" eaLnBrk="0" hangingPunct="0">
              <a:defRPr sz="2400">
                <a:solidFill>
                  <a:srgbClr val="3333CC"/>
                </a:solidFill>
                <a:latin typeface="+mn-lt"/>
              </a:defRPr>
            </a:lvl1pPr>
          </a:lstStyle>
          <a:p>
            <a:pPr>
              <a:defRPr/>
            </a:pPr>
            <a:fld id="{74BD7A72-FDC3-4D4B-BA27-EB899B63D46D}" type="slidenum">
              <a:rPr lang="it-IT"/>
              <a:pPr>
                <a:defRPr/>
              </a:pPr>
              <a:t>‹Nr.›</a:t>
            </a:fld>
            <a:endParaRPr lang="it-IT" dirty="0"/>
          </a:p>
        </p:txBody>
      </p:sp>
      <p:sp>
        <p:nvSpPr>
          <p:cNvPr id="6" name="Datumsplatzhalter 5"/>
          <p:cNvSpPr>
            <a:spLocks noGrp="1"/>
          </p:cNvSpPr>
          <p:nvPr>
            <p:ph type="dt" sz="half" idx="11"/>
          </p:nvPr>
        </p:nvSpPr>
        <p:spPr>
          <a:xfrm>
            <a:off x="7721600" y="293688"/>
            <a:ext cx="3920067" cy="381000"/>
          </a:xfrm>
          <a:prstGeom prst="rect">
            <a:avLst/>
          </a:prstGeom>
        </p:spPr>
        <p:txBody>
          <a:bodyPr/>
          <a:lstStyle>
            <a:lvl1pPr algn="r" eaLnBrk="0" hangingPunct="0">
              <a:defRPr sz="2400">
                <a:solidFill>
                  <a:srgbClr val="3333CC"/>
                </a:solidFill>
                <a:latin typeface="+mn-lt"/>
                <a:cs typeface="+mn-cs"/>
              </a:defRPr>
            </a:lvl1pPr>
          </a:lstStyle>
          <a:p>
            <a:pPr>
              <a:defRPr/>
            </a:pPr>
            <a:endParaRPr lang="de-DE" dirty="0"/>
          </a:p>
        </p:txBody>
      </p:sp>
    </p:spTree>
    <p:extLst>
      <p:ext uri="{BB962C8B-B14F-4D97-AF65-F5344CB8AC3E}">
        <p14:creationId xmlns:p14="http://schemas.microsoft.com/office/powerpoint/2010/main" val="2843745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Foliennummernplatzhalter 6"/>
          <p:cNvSpPr>
            <a:spLocks noGrp="1"/>
          </p:cNvSpPr>
          <p:nvPr>
            <p:ph type="sldNum" sz="quarter" idx="10"/>
          </p:nvPr>
        </p:nvSpPr>
        <p:spPr/>
        <p:txBody>
          <a:bodyPr/>
          <a:lstStyle>
            <a:lvl1pPr algn="r" eaLnBrk="0" hangingPunct="0">
              <a:defRPr sz="2400">
                <a:solidFill>
                  <a:srgbClr val="3333CC"/>
                </a:solidFill>
                <a:latin typeface="+mn-lt"/>
              </a:defRPr>
            </a:lvl1pPr>
          </a:lstStyle>
          <a:p>
            <a:pPr>
              <a:defRPr/>
            </a:pPr>
            <a:fld id="{4BC98D26-BC3E-4862-88E1-D785A4DAF7E9}" type="slidenum">
              <a:rPr lang="it-IT"/>
              <a:pPr>
                <a:defRPr/>
              </a:pPr>
              <a:t>‹Nr.›</a:t>
            </a:fld>
            <a:endParaRPr lang="it-IT" dirty="0"/>
          </a:p>
        </p:txBody>
      </p:sp>
      <p:sp>
        <p:nvSpPr>
          <p:cNvPr id="8" name="Datumsplatzhalter 7"/>
          <p:cNvSpPr>
            <a:spLocks noGrp="1"/>
          </p:cNvSpPr>
          <p:nvPr>
            <p:ph type="dt" sz="half" idx="11"/>
          </p:nvPr>
        </p:nvSpPr>
        <p:spPr>
          <a:xfrm>
            <a:off x="7721600" y="293688"/>
            <a:ext cx="3920067" cy="381000"/>
          </a:xfrm>
          <a:prstGeom prst="rect">
            <a:avLst/>
          </a:prstGeom>
        </p:spPr>
        <p:txBody>
          <a:bodyPr/>
          <a:lstStyle>
            <a:lvl1pPr algn="r" eaLnBrk="0" hangingPunct="0">
              <a:defRPr sz="2400">
                <a:solidFill>
                  <a:srgbClr val="3333CC"/>
                </a:solidFill>
                <a:latin typeface="+mn-lt"/>
                <a:cs typeface="+mn-cs"/>
              </a:defRPr>
            </a:lvl1pPr>
          </a:lstStyle>
          <a:p>
            <a:pPr>
              <a:defRPr/>
            </a:pPr>
            <a:endParaRPr lang="de-DE" dirty="0"/>
          </a:p>
        </p:txBody>
      </p:sp>
    </p:spTree>
    <p:extLst>
      <p:ext uri="{BB962C8B-B14F-4D97-AF65-F5344CB8AC3E}">
        <p14:creationId xmlns:p14="http://schemas.microsoft.com/office/powerpoint/2010/main" val="900058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Foliennummernplatzhalter 2"/>
          <p:cNvSpPr>
            <a:spLocks noGrp="1"/>
          </p:cNvSpPr>
          <p:nvPr>
            <p:ph type="sldNum" sz="quarter" idx="10"/>
          </p:nvPr>
        </p:nvSpPr>
        <p:spPr/>
        <p:txBody>
          <a:bodyPr/>
          <a:lstStyle>
            <a:lvl1pPr algn="r" eaLnBrk="0" hangingPunct="0">
              <a:defRPr sz="2400">
                <a:solidFill>
                  <a:srgbClr val="3333CC"/>
                </a:solidFill>
                <a:latin typeface="+mn-lt"/>
              </a:defRPr>
            </a:lvl1pPr>
          </a:lstStyle>
          <a:p>
            <a:pPr>
              <a:defRPr/>
            </a:pPr>
            <a:fld id="{EDA0F12A-86AE-47C6-B87E-B1200FEE7840}" type="slidenum">
              <a:rPr lang="it-IT"/>
              <a:pPr>
                <a:defRPr/>
              </a:pPr>
              <a:t>‹Nr.›</a:t>
            </a:fld>
            <a:endParaRPr lang="it-IT" dirty="0"/>
          </a:p>
        </p:txBody>
      </p:sp>
      <p:sp>
        <p:nvSpPr>
          <p:cNvPr id="4" name="Datumsplatzhalter 3"/>
          <p:cNvSpPr>
            <a:spLocks noGrp="1"/>
          </p:cNvSpPr>
          <p:nvPr>
            <p:ph type="dt" sz="half" idx="11"/>
          </p:nvPr>
        </p:nvSpPr>
        <p:spPr>
          <a:xfrm>
            <a:off x="7721600" y="293688"/>
            <a:ext cx="3920067" cy="381000"/>
          </a:xfrm>
          <a:prstGeom prst="rect">
            <a:avLst/>
          </a:prstGeom>
        </p:spPr>
        <p:txBody>
          <a:bodyPr/>
          <a:lstStyle>
            <a:lvl1pPr algn="r" eaLnBrk="0" hangingPunct="0">
              <a:defRPr sz="2400">
                <a:solidFill>
                  <a:srgbClr val="3333CC"/>
                </a:solidFill>
                <a:latin typeface="+mn-lt"/>
                <a:cs typeface="+mn-cs"/>
              </a:defRPr>
            </a:lvl1pPr>
          </a:lstStyle>
          <a:p>
            <a:pPr>
              <a:defRPr/>
            </a:pPr>
            <a:endParaRPr lang="de-DE" dirty="0"/>
          </a:p>
        </p:txBody>
      </p:sp>
    </p:spTree>
    <p:extLst>
      <p:ext uri="{BB962C8B-B14F-4D97-AF65-F5344CB8AC3E}">
        <p14:creationId xmlns:p14="http://schemas.microsoft.com/office/powerpoint/2010/main" val="3850753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lvl1pPr algn="r" eaLnBrk="0" hangingPunct="0">
              <a:defRPr sz="2400">
                <a:solidFill>
                  <a:srgbClr val="3333CC"/>
                </a:solidFill>
                <a:latin typeface="+mn-lt"/>
              </a:defRPr>
            </a:lvl1pPr>
          </a:lstStyle>
          <a:p>
            <a:pPr>
              <a:defRPr/>
            </a:pPr>
            <a:fld id="{CE227E64-81E1-4F89-8021-F79B7A6861A3}" type="slidenum">
              <a:rPr lang="it-IT"/>
              <a:pPr>
                <a:defRPr/>
              </a:pPr>
              <a:t>‹Nr.›</a:t>
            </a:fld>
            <a:endParaRPr lang="it-IT" dirty="0"/>
          </a:p>
        </p:txBody>
      </p:sp>
      <p:sp>
        <p:nvSpPr>
          <p:cNvPr id="3" name="Datumsplatzhalter 2"/>
          <p:cNvSpPr>
            <a:spLocks noGrp="1"/>
          </p:cNvSpPr>
          <p:nvPr>
            <p:ph type="dt" sz="half" idx="11"/>
          </p:nvPr>
        </p:nvSpPr>
        <p:spPr>
          <a:xfrm>
            <a:off x="7721600" y="293688"/>
            <a:ext cx="3920067" cy="381000"/>
          </a:xfrm>
          <a:prstGeom prst="rect">
            <a:avLst/>
          </a:prstGeom>
        </p:spPr>
        <p:txBody>
          <a:bodyPr/>
          <a:lstStyle>
            <a:lvl1pPr algn="r" eaLnBrk="0" hangingPunct="0">
              <a:defRPr sz="2400">
                <a:solidFill>
                  <a:srgbClr val="3333CC"/>
                </a:solidFill>
                <a:latin typeface="+mn-lt"/>
                <a:cs typeface="+mn-cs"/>
              </a:defRPr>
            </a:lvl1pPr>
          </a:lstStyle>
          <a:p>
            <a:pPr>
              <a:defRPr/>
            </a:pPr>
            <a:endParaRPr lang="de-DE" dirty="0"/>
          </a:p>
        </p:txBody>
      </p:sp>
    </p:spTree>
    <p:extLst>
      <p:ext uri="{BB962C8B-B14F-4D97-AF65-F5344CB8AC3E}">
        <p14:creationId xmlns:p14="http://schemas.microsoft.com/office/powerpoint/2010/main" val="432474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Foliennummernplatzhalter 4"/>
          <p:cNvSpPr>
            <a:spLocks noGrp="1"/>
          </p:cNvSpPr>
          <p:nvPr>
            <p:ph type="sldNum" sz="quarter" idx="10"/>
          </p:nvPr>
        </p:nvSpPr>
        <p:spPr/>
        <p:txBody>
          <a:bodyPr/>
          <a:lstStyle>
            <a:lvl1pPr algn="r" eaLnBrk="0" hangingPunct="0">
              <a:defRPr sz="2400">
                <a:solidFill>
                  <a:srgbClr val="3333CC"/>
                </a:solidFill>
                <a:latin typeface="+mn-lt"/>
              </a:defRPr>
            </a:lvl1pPr>
          </a:lstStyle>
          <a:p>
            <a:pPr>
              <a:defRPr/>
            </a:pPr>
            <a:fld id="{23FBB728-1499-4090-980A-8D30FD77BDED}" type="slidenum">
              <a:rPr lang="it-IT"/>
              <a:pPr>
                <a:defRPr/>
              </a:pPr>
              <a:t>‹Nr.›</a:t>
            </a:fld>
            <a:endParaRPr lang="it-IT" dirty="0"/>
          </a:p>
        </p:txBody>
      </p:sp>
      <p:sp>
        <p:nvSpPr>
          <p:cNvPr id="6" name="Datumsplatzhalter 5"/>
          <p:cNvSpPr>
            <a:spLocks noGrp="1"/>
          </p:cNvSpPr>
          <p:nvPr>
            <p:ph type="dt" sz="half" idx="11"/>
          </p:nvPr>
        </p:nvSpPr>
        <p:spPr>
          <a:xfrm>
            <a:off x="7721600" y="293688"/>
            <a:ext cx="3920067" cy="381000"/>
          </a:xfrm>
          <a:prstGeom prst="rect">
            <a:avLst/>
          </a:prstGeom>
        </p:spPr>
        <p:txBody>
          <a:bodyPr/>
          <a:lstStyle>
            <a:lvl1pPr algn="r" eaLnBrk="0" hangingPunct="0">
              <a:defRPr sz="2400">
                <a:solidFill>
                  <a:srgbClr val="3333CC"/>
                </a:solidFill>
                <a:latin typeface="+mn-lt"/>
                <a:cs typeface="+mn-cs"/>
              </a:defRPr>
            </a:lvl1pPr>
          </a:lstStyle>
          <a:p>
            <a:pPr>
              <a:defRPr/>
            </a:pPr>
            <a:endParaRPr lang="de-DE" dirty="0"/>
          </a:p>
        </p:txBody>
      </p:sp>
    </p:spTree>
    <p:extLst>
      <p:ext uri="{BB962C8B-B14F-4D97-AF65-F5344CB8AC3E}">
        <p14:creationId xmlns:p14="http://schemas.microsoft.com/office/powerpoint/2010/main" val="1832049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dirty="0" smtClean="0"/>
              <a:t>Bild durch Klicken auf Symbol hinzufügen</a:t>
            </a:r>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Foliennummernplatzhalter 4"/>
          <p:cNvSpPr>
            <a:spLocks noGrp="1"/>
          </p:cNvSpPr>
          <p:nvPr>
            <p:ph type="sldNum" sz="quarter" idx="10"/>
          </p:nvPr>
        </p:nvSpPr>
        <p:spPr/>
        <p:txBody>
          <a:bodyPr/>
          <a:lstStyle>
            <a:lvl1pPr algn="r" eaLnBrk="0" hangingPunct="0">
              <a:defRPr sz="2400">
                <a:solidFill>
                  <a:srgbClr val="3333CC"/>
                </a:solidFill>
                <a:latin typeface="+mn-lt"/>
              </a:defRPr>
            </a:lvl1pPr>
          </a:lstStyle>
          <a:p>
            <a:pPr>
              <a:defRPr/>
            </a:pPr>
            <a:fld id="{FF6B5E75-77D8-4674-935F-B0E40850F0E2}" type="slidenum">
              <a:rPr lang="it-IT"/>
              <a:pPr>
                <a:defRPr/>
              </a:pPr>
              <a:t>‹Nr.›</a:t>
            </a:fld>
            <a:endParaRPr lang="it-IT" dirty="0"/>
          </a:p>
        </p:txBody>
      </p:sp>
      <p:sp>
        <p:nvSpPr>
          <p:cNvPr id="6" name="Datumsplatzhalter 5"/>
          <p:cNvSpPr>
            <a:spLocks noGrp="1"/>
          </p:cNvSpPr>
          <p:nvPr>
            <p:ph type="dt" sz="half" idx="11"/>
          </p:nvPr>
        </p:nvSpPr>
        <p:spPr>
          <a:xfrm>
            <a:off x="7721600" y="293688"/>
            <a:ext cx="3920067" cy="381000"/>
          </a:xfrm>
          <a:prstGeom prst="rect">
            <a:avLst/>
          </a:prstGeom>
        </p:spPr>
        <p:txBody>
          <a:bodyPr/>
          <a:lstStyle>
            <a:lvl1pPr algn="r" eaLnBrk="0" hangingPunct="0">
              <a:defRPr sz="2400">
                <a:solidFill>
                  <a:srgbClr val="3333CC"/>
                </a:solidFill>
                <a:latin typeface="+mn-lt"/>
                <a:cs typeface="+mn-cs"/>
              </a:defRPr>
            </a:lvl1pPr>
          </a:lstStyle>
          <a:p>
            <a:pPr>
              <a:defRPr/>
            </a:pPr>
            <a:endParaRPr lang="de-DE" dirty="0"/>
          </a:p>
        </p:txBody>
      </p:sp>
    </p:spTree>
    <p:extLst>
      <p:ext uri="{BB962C8B-B14F-4D97-AF65-F5344CB8AC3E}">
        <p14:creationId xmlns:p14="http://schemas.microsoft.com/office/powerpoint/2010/main" val="430583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09085" y="838200"/>
            <a:ext cx="5930900"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smtClean="0"/>
              <a:t>Titelmasterformat durch Klicken bearbeiten</a:t>
            </a:r>
          </a:p>
        </p:txBody>
      </p:sp>
      <p:sp>
        <p:nvSpPr>
          <p:cNvPr id="1027" name="Rectangle 3"/>
          <p:cNvSpPr>
            <a:spLocks noGrp="1" noChangeArrowheads="1"/>
          </p:cNvSpPr>
          <p:nvPr>
            <p:ph type="body" idx="1"/>
          </p:nvPr>
        </p:nvSpPr>
        <p:spPr bwMode="auto">
          <a:xfrm>
            <a:off x="709085" y="1982788"/>
            <a:ext cx="10974916" cy="431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pic>
        <p:nvPicPr>
          <p:cNvPr id="1028" name="Picture 8" descr="Streifen"/>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 y="373063"/>
            <a:ext cx="387351"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Text Box 9"/>
          <p:cNvSpPr txBox="1">
            <a:spLocks noChangeArrowheads="1"/>
          </p:cNvSpPr>
          <p:nvPr/>
        </p:nvSpPr>
        <p:spPr bwMode="auto">
          <a:xfrm>
            <a:off x="711200" y="296864"/>
            <a:ext cx="5791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de-DE" sz="1000" dirty="0" smtClean="0">
                <a:solidFill>
                  <a:srgbClr val="244894"/>
                </a:solidFill>
                <a:cs typeface="+mn-cs"/>
              </a:rPr>
              <a:t>Hessisches Ministerium der Finanzen</a:t>
            </a:r>
          </a:p>
        </p:txBody>
      </p:sp>
      <p:sp>
        <p:nvSpPr>
          <p:cNvPr id="6" name="Foliennummernplatzhalter 3"/>
          <p:cNvSpPr>
            <a:spLocks noGrp="1"/>
          </p:cNvSpPr>
          <p:nvPr>
            <p:ph type="sldNum" sz="quarter" idx="4"/>
          </p:nvPr>
        </p:nvSpPr>
        <p:spPr>
          <a:xfrm>
            <a:off x="10416117" y="6400800"/>
            <a:ext cx="1369483" cy="304800"/>
          </a:xfrm>
          <a:prstGeom prst="rect">
            <a:avLst/>
          </a:prstGeom>
        </p:spPr>
        <p:txBody>
          <a:bodyPr/>
          <a:lstStyle>
            <a:lvl1pPr algn="r" eaLnBrk="0" hangingPunct="0">
              <a:defRPr sz="1600">
                <a:solidFill>
                  <a:srgbClr val="002060"/>
                </a:solidFill>
                <a:latin typeface="+mn-lt"/>
                <a:cs typeface="+mn-cs"/>
              </a:defRPr>
            </a:lvl1pPr>
          </a:lstStyle>
          <a:p>
            <a:pPr>
              <a:defRPr/>
            </a:pPr>
            <a:fld id="{BD576D4B-90D7-4740-AB6F-526EEEBAF513}" type="slidenum">
              <a:rPr lang="it-IT"/>
              <a:pPr>
                <a:defRPr/>
              </a:pPr>
              <a:t>‹Nr.›</a:t>
            </a:fld>
            <a:endParaRPr lang="it-IT" dirty="0"/>
          </a:p>
        </p:txBody>
      </p:sp>
    </p:spTree>
  </p:cSld>
  <p:clrMap bg1="lt1" tx1="dk1" bg2="lt2" tx2="dk2" accent1="accent1" accent2="accent2" accent3="accent3" accent4="accent4" accent5="accent5" accent6="accent6" hlink="hlink" folHlink="folHlink"/>
  <p:sldLayoutIdLst>
    <p:sldLayoutId id="2147485407" r:id="rId1"/>
    <p:sldLayoutId id="2147485406" r:id="rId2"/>
    <p:sldLayoutId id="2147485408" r:id="rId3"/>
    <p:sldLayoutId id="2147485409" r:id="rId4"/>
    <p:sldLayoutId id="2147485410" r:id="rId5"/>
    <p:sldLayoutId id="2147485411" r:id="rId6"/>
    <p:sldLayoutId id="2147485412" r:id="rId7"/>
    <p:sldLayoutId id="2147485413" r:id="rId8"/>
    <p:sldLayoutId id="2147485414" r:id="rId9"/>
    <p:sldLayoutId id="2147485415" r:id="rId10"/>
    <p:sldLayoutId id="2147485416" r:id="rId11"/>
  </p:sldLayoutIdLst>
  <p:hf hdr="0" ftr="0" dt="0"/>
  <p:txStyles>
    <p:title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eaLnBrk="1" fontAlgn="base" hangingPunct="1">
        <a:spcBef>
          <a:spcPct val="0"/>
        </a:spcBef>
        <a:spcAft>
          <a:spcPct val="0"/>
        </a:spcAft>
        <a:defRPr sz="2400" b="1">
          <a:solidFill>
            <a:srgbClr val="244894"/>
          </a:solidFill>
          <a:latin typeface="Arial" charset="0"/>
        </a:defRPr>
      </a:lvl6pPr>
      <a:lvl7pPr marL="914400" algn="l" rtl="0" eaLnBrk="1" fontAlgn="base" hangingPunct="1">
        <a:spcBef>
          <a:spcPct val="0"/>
        </a:spcBef>
        <a:spcAft>
          <a:spcPct val="0"/>
        </a:spcAft>
        <a:defRPr sz="2400" b="1">
          <a:solidFill>
            <a:srgbClr val="244894"/>
          </a:solidFill>
          <a:latin typeface="Arial" charset="0"/>
        </a:defRPr>
      </a:lvl7pPr>
      <a:lvl8pPr marL="1371600" algn="l" rtl="0" eaLnBrk="1" fontAlgn="base" hangingPunct="1">
        <a:spcBef>
          <a:spcPct val="0"/>
        </a:spcBef>
        <a:spcAft>
          <a:spcPct val="0"/>
        </a:spcAft>
        <a:defRPr sz="2400" b="1">
          <a:solidFill>
            <a:srgbClr val="244894"/>
          </a:solidFill>
          <a:latin typeface="Arial" charset="0"/>
        </a:defRPr>
      </a:lvl8pPr>
      <a:lvl9pPr marL="1828800" algn="l" rtl="0" eaLnBrk="1" fontAlgn="base" hangingPunct="1">
        <a:spcBef>
          <a:spcPct val="0"/>
        </a:spcBef>
        <a:spcAft>
          <a:spcPct val="0"/>
        </a:spcAft>
        <a:defRPr sz="2400" b="1">
          <a:solidFill>
            <a:srgbClr val="244894"/>
          </a:solidFill>
          <a:latin typeface="Arial" charset="0"/>
        </a:defRPr>
      </a:lvl9pPr>
    </p:titleStyle>
    <p:bodyStyle>
      <a:lvl1pPr marL="342900" indent="-342900" algn="l" rtl="0" eaLnBrk="0" fontAlgn="base" hangingPunct="0">
        <a:spcBef>
          <a:spcPct val="20000"/>
        </a:spcBef>
        <a:spcAft>
          <a:spcPct val="0"/>
        </a:spcAft>
        <a:buChar char="•"/>
        <a:defRPr sz="2000">
          <a:solidFill>
            <a:srgbClr val="3333CC"/>
          </a:solidFill>
          <a:latin typeface="+mn-lt"/>
          <a:ea typeface="+mn-ea"/>
          <a:cs typeface="+mn-cs"/>
        </a:defRPr>
      </a:lvl1pPr>
      <a:lvl2pPr marL="742950" indent="-285750" algn="l" rtl="0" eaLnBrk="0" fontAlgn="base" hangingPunct="0">
        <a:spcBef>
          <a:spcPct val="20000"/>
        </a:spcBef>
        <a:spcAft>
          <a:spcPct val="0"/>
        </a:spcAft>
        <a:buChar char="–"/>
        <a:defRPr sz="2000">
          <a:solidFill>
            <a:srgbClr val="3333CC"/>
          </a:solidFill>
          <a:latin typeface="+mn-lt"/>
        </a:defRPr>
      </a:lvl2pPr>
      <a:lvl3pPr marL="1143000" indent="-228600" algn="l" rtl="0" eaLnBrk="0" fontAlgn="base" hangingPunct="0">
        <a:spcBef>
          <a:spcPct val="20000"/>
        </a:spcBef>
        <a:spcAft>
          <a:spcPct val="0"/>
        </a:spcAft>
        <a:buChar char="•"/>
        <a:defRPr sz="2000">
          <a:solidFill>
            <a:srgbClr val="3333CC"/>
          </a:solidFill>
          <a:latin typeface="+mn-lt"/>
        </a:defRPr>
      </a:lvl3pPr>
      <a:lvl4pPr marL="1600200" indent="-228600" algn="l" rtl="0" eaLnBrk="0" fontAlgn="base" hangingPunct="0">
        <a:spcBef>
          <a:spcPct val="20000"/>
        </a:spcBef>
        <a:spcAft>
          <a:spcPct val="0"/>
        </a:spcAft>
        <a:buChar char="–"/>
        <a:defRPr sz="2000">
          <a:solidFill>
            <a:srgbClr val="3333CC"/>
          </a:solidFill>
          <a:latin typeface="+mn-lt"/>
        </a:defRPr>
      </a:lvl4pPr>
      <a:lvl5pPr marL="2057400" indent="-228600" algn="l" rtl="0" eaLnBrk="0" fontAlgn="base" hangingPunct="0">
        <a:spcBef>
          <a:spcPct val="20000"/>
        </a:spcBef>
        <a:spcAft>
          <a:spcPct val="0"/>
        </a:spcAft>
        <a:buChar char="»"/>
        <a:defRPr sz="2000">
          <a:solidFill>
            <a:srgbClr val="3333CC"/>
          </a:solidFill>
          <a:latin typeface="+mn-lt"/>
        </a:defRPr>
      </a:lvl5pPr>
      <a:lvl6pPr marL="2514600" indent="-228600" algn="l" rtl="0" eaLnBrk="1" fontAlgn="base" hangingPunct="1">
        <a:spcBef>
          <a:spcPct val="20000"/>
        </a:spcBef>
        <a:spcAft>
          <a:spcPct val="0"/>
        </a:spcAft>
        <a:buChar char="»"/>
        <a:defRPr sz="2000">
          <a:solidFill>
            <a:srgbClr val="3333CC"/>
          </a:solidFill>
          <a:latin typeface="+mn-lt"/>
        </a:defRPr>
      </a:lvl6pPr>
      <a:lvl7pPr marL="2971800" indent="-228600" algn="l" rtl="0" eaLnBrk="1" fontAlgn="base" hangingPunct="1">
        <a:spcBef>
          <a:spcPct val="20000"/>
        </a:spcBef>
        <a:spcAft>
          <a:spcPct val="0"/>
        </a:spcAft>
        <a:buChar char="»"/>
        <a:defRPr sz="2000">
          <a:solidFill>
            <a:srgbClr val="3333CC"/>
          </a:solidFill>
          <a:latin typeface="+mn-lt"/>
        </a:defRPr>
      </a:lvl7pPr>
      <a:lvl8pPr marL="3429000" indent="-228600" algn="l" rtl="0" eaLnBrk="1" fontAlgn="base" hangingPunct="1">
        <a:spcBef>
          <a:spcPct val="20000"/>
        </a:spcBef>
        <a:spcAft>
          <a:spcPct val="0"/>
        </a:spcAft>
        <a:buChar char="»"/>
        <a:defRPr sz="2000">
          <a:solidFill>
            <a:srgbClr val="3333CC"/>
          </a:solidFill>
          <a:latin typeface="+mn-lt"/>
        </a:defRPr>
      </a:lvl8pPr>
      <a:lvl9pPr marL="3886200" indent="-228600" algn="l" rtl="0" eaLnBrk="1" fontAlgn="base" hangingPunct="1">
        <a:spcBef>
          <a:spcPct val="20000"/>
        </a:spcBef>
        <a:spcAft>
          <a:spcPct val="0"/>
        </a:spcAft>
        <a:buChar char="»"/>
        <a:defRPr sz="2000">
          <a:solidFill>
            <a:srgbClr val="3333CC"/>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1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64"/>
          <p:cNvSpPr>
            <a:spLocks noGrp="1" noChangeArrowheads="1"/>
          </p:cNvSpPr>
          <p:nvPr>
            <p:ph type="ctrTitle"/>
          </p:nvPr>
        </p:nvSpPr>
        <p:spPr>
          <a:xfrm>
            <a:off x="814388" y="1064000"/>
            <a:ext cx="10097147" cy="1123462"/>
          </a:xfrm>
        </p:spPr>
        <p:txBody>
          <a:bodyPr/>
          <a:lstStyle/>
          <a:p>
            <a:pPr eaLnBrk="1" hangingPunct="1"/>
            <a:r>
              <a:rPr lang="de-DE" altLang="de-DE" sz="2800" dirty="0" smtClean="0"/>
              <a:t>Klarer Kurs in unruhigen Zeiten</a:t>
            </a:r>
            <a:br>
              <a:rPr lang="de-DE" altLang="de-DE" sz="2800" dirty="0" smtClean="0"/>
            </a:br>
            <a:endParaRPr lang="de-DE" altLang="de-DE" sz="2000" b="0" strike="sngStrike" dirty="0">
              <a:solidFill>
                <a:srgbClr val="FF0000"/>
              </a:solidFill>
            </a:endParaRPr>
          </a:p>
        </p:txBody>
      </p:sp>
      <p:sp>
        <p:nvSpPr>
          <p:cNvPr id="5" name="Rectangle 164"/>
          <p:cNvSpPr txBox="1">
            <a:spLocks noChangeArrowheads="1"/>
          </p:cNvSpPr>
          <p:nvPr/>
        </p:nvSpPr>
        <p:spPr bwMode="auto">
          <a:xfrm>
            <a:off x="831011" y="2933945"/>
            <a:ext cx="10412182" cy="855095"/>
          </a:xfrm>
          <a:prstGeom prst="rect">
            <a:avLst/>
          </a:prstGeom>
          <a:noFill/>
          <a:ln>
            <a:noFill/>
          </a:ln>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eaLnBrk="1" fontAlgn="base" hangingPunct="1">
              <a:spcBef>
                <a:spcPct val="0"/>
              </a:spcBef>
              <a:spcAft>
                <a:spcPct val="0"/>
              </a:spcAft>
              <a:defRPr sz="2400" b="1">
                <a:solidFill>
                  <a:srgbClr val="244894"/>
                </a:solidFill>
                <a:latin typeface="Arial" charset="0"/>
              </a:defRPr>
            </a:lvl6pPr>
            <a:lvl7pPr marL="914400" algn="l" rtl="0" eaLnBrk="1" fontAlgn="base" hangingPunct="1">
              <a:spcBef>
                <a:spcPct val="0"/>
              </a:spcBef>
              <a:spcAft>
                <a:spcPct val="0"/>
              </a:spcAft>
              <a:defRPr sz="2400" b="1">
                <a:solidFill>
                  <a:srgbClr val="244894"/>
                </a:solidFill>
                <a:latin typeface="Arial" charset="0"/>
              </a:defRPr>
            </a:lvl7pPr>
            <a:lvl8pPr marL="1371600" algn="l" rtl="0" eaLnBrk="1" fontAlgn="base" hangingPunct="1">
              <a:spcBef>
                <a:spcPct val="0"/>
              </a:spcBef>
              <a:spcAft>
                <a:spcPct val="0"/>
              </a:spcAft>
              <a:defRPr sz="2400" b="1">
                <a:solidFill>
                  <a:srgbClr val="244894"/>
                </a:solidFill>
                <a:latin typeface="Arial" charset="0"/>
              </a:defRPr>
            </a:lvl8pPr>
            <a:lvl9pPr marL="1828800" algn="l" rtl="0" eaLnBrk="1" fontAlgn="base" hangingPunct="1">
              <a:spcBef>
                <a:spcPct val="0"/>
              </a:spcBef>
              <a:spcAft>
                <a:spcPct val="0"/>
              </a:spcAft>
              <a:defRPr sz="2400" b="1">
                <a:solidFill>
                  <a:srgbClr val="244894"/>
                </a:solidFill>
                <a:latin typeface="Arial" charset="0"/>
              </a:defRPr>
            </a:lvl9pPr>
          </a:lstStyle>
          <a:p>
            <a:pPr eaLnBrk="1" hangingPunct="1">
              <a:spcBef>
                <a:spcPts val="1200"/>
              </a:spcBef>
            </a:pPr>
            <a:endParaRPr lang="de-DE" altLang="de-DE" sz="2000" kern="0" dirty="0" smtClean="0">
              <a:solidFill>
                <a:schemeClr val="bg1"/>
              </a:solidFill>
            </a:endParaRPr>
          </a:p>
          <a:p>
            <a:pPr lvl="1" eaLnBrk="1" hangingPunct="1">
              <a:spcBef>
                <a:spcPts val="1200"/>
              </a:spcBef>
            </a:pPr>
            <a:r>
              <a:rPr lang="de-DE" altLang="de-DE" sz="2000" kern="0" dirty="0" smtClean="0">
                <a:solidFill>
                  <a:schemeClr val="bg1"/>
                </a:solidFill>
              </a:rPr>
              <a:t>Pressekonferenz zur Vorstellung des Regierungsentwurfs des Doppelhaushalts für die Jahre 2023 und 2024</a:t>
            </a:r>
          </a:p>
        </p:txBody>
      </p:sp>
    </p:spTree>
    <p:extLst>
      <p:ext uri="{BB962C8B-B14F-4D97-AF65-F5344CB8AC3E}">
        <p14:creationId xmlns:p14="http://schemas.microsoft.com/office/powerpoint/2010/main" val="37716587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el 1"/>
          <p:cNvSpPr>
            <a:spLocks noGrp="1"/>
          </p:cNvSpPr>
          <p:nvPr>
            <p:ph type="title"/>
          </p:nvPr>
        </p:nvSpPr>
        <p:spPr>
          <a:xfrm>
            <a:off x="814388" y="566738"/>
            <a:ext cx="7107237" cy="476250"/>
          </a:xfrm>
        </p:spPr>
        <p:txBody>
          <a:bodyPr/>
          <a:lstStyle/>
          <a:p>
            <a:r>
              <a:rPr lang="de-DE" altLang="de-DE" dirty="0" smtClean="0"/>
              <a:t>Haushaltsentwurf 2023/2024</a:t>
            </a:r>
          </a:p>
        </p:txBody>
      </p:sp>
      <p:sp>
        <p:nvSpPr>
          <p:cNvPr id="4" name="Foliennummernplatzhalter 3"/>
          <p:cNvSpPr>
            <a:spLocks noGrp="1"/>
          </p:cNvSpPr>
          <p:nvPr>
            <p:ph type="sldNum" sz="quarter" idx="10"/>
          </p:nvPr>
        </p:nvSpPr>
        <p:spPr/>
        <p:txBody>
          <a:bodyPr/>
          <a:lstStyle/>
          <a:p>
            <a:pPr>
              <a:defRPr/>
            </a:pPr>
            <a:fld id="{3278A447-42B0-4BE2-81C0-FED915C13FA2}" type="slidenum">
              <a:rPr lang="it-IT"/>
              <a:pPr>
                <a:defRPr/>
              </a:pPr>
              <a:t>10</a:t>
            </a:fld>
            <a:endParaRPr lang="it-IT" dirty="0"/>
          </a:p>
        </p:txBody>
      </p:sp>
      <p:sp>
        <p:nvSpPr>
          <p:cNvPr id="9" name="Titel 1"/>
          <p:cNvSpPr txBox="1">
            <a:spLocks/>
          </p:cNvSpPr>
          <p:nvPr/>
        </p:nvSpPr>
        <p:spPr bwMode="auto">
          <a:xfrm>
            <a:off x="814388" y="1048863"/>
            <a:ext cx="8034396" cy="354487"/>
          </a:xfrm>
          <a:prstGeom prst="rect">
            <a:avLst/>
          </a:prstGeom>
          <a:noFill/>
          <a:ln w="9525">
            <a:noFill/>
            <a:miter lim="800000"/>
            <a:headEnd/>
            <a:tailEnd/>
          </a:ln>
        </p:spPr>
        <p:txBody>
          <a:bodyPr/>
          <a:lstStyle/>
          <a:p>
            <a:pPr eaLnBrk="0" hangingPunct="0">
              <a:defRPr/>
            </a:pPr>
            <a:r>
              <a:rPr lang="de-DE" altLang="de-DE" b="1" dirty="0" smtClean="0">
                <a:solidFill>
                  <a:srgbClr val="C00000"/>
                </a:solidFill>
              </a:rPr>
              <a:t>Das sind die Eckdaten...</a:t>
            </a:r>
            <a:endParaRPr lang="de-DE" altLang="de-DE" b="1" dirty="0">
              <a:solidFill>
                <a:srgbClr val="C00000"/>
              </a:solidFill>
            </a:endParaRPr>
          </a:p>
        </p:txBody>
      </p:sp>
      <p:graphicFrame>
        <p:nvGraphicFramePr>
          <p:cNvPr id="5" name="Tabelle 4"/>
          <p:cNvGraphicFramePr>
            <a:graphicFrameLocks noGrp="1"/>
          </p:cNvGraphicFramePr>
          <p:nvPr>
            <p:extLst>
              <p:ext uri="{D42A27DB-BD31-4B8C-83A1-F6EECF244321}">
                <p14:modId xmlns:p14="http://schemas.microsoft.com/office/powerpoint/2010/main" val="766337190"/>
              </p:ext>
            </p:extLst>
          </p:nvPr>
        </p:nvGraphicFramePr>
        <p:xfrm>
          <a:off x="832602" y="1563815"/>
          <a:ext cx="9900001" cy="4144768"/>
        </p:xfrm>
        <a:graphic>
          <a:graphicData uri="http://schemas.openxmlformats.org/drawingml/2006/table">
            <a:tbl>
              <a:tblPr firstRow="1" firstCol="1" bandRow="1"/>
              <a:tblGrid>
                <a:gridCol w="5006559">
                  <a:extLst>
                    <a:ext uri="{9D8B030D-6E8A-4147-A177-3AD203B41FA5}">
                      <a16:colId xmlns:a16="http://schemas.microsoft.com/office/drawing/2014/main" val="3381391773"/>
                    </a:ext>
                  </a:extLst>
                </a:gridCol>
                <a:gridCol w="1668852">
                  <a:extLst>
                    <a:ext uri="{9D8B030D-6E8A-4147-A177-3AD203B41FA5}">
                      <a16:colId xmlns:a16="http://schemas.microsoft.com/office/drawing/2014/main" val="4285806013"/>
                    </a:ext>
                  </a:extLst>
                </a:gridCol>
                <a:gridCol w="1612295">
                  <a:extLst>
                    <a:ext uri="{9D8B030D-6E8A-4147-A177-3AD203B41FA5}">
                      <a16:colId xmlns:a16="http://schemas.microsoft.com/office/drawing/2014/main" val="3431272691"/>
                    </a:ext>
                  </a:extLst>
                </a:gridCol>
                <a:gridCol w="1612295">
                  <a:extLst>
                    <a:ext uri="{9D8B030D-6E8A-4147-A177-3AD203B41FA5}">
                      <a16:colId xmlns:a16="http://schemas.microsoft.com/office/drawing/2014/main" val="2838396530"/>
                    </a:ext>
                  </a:extLst>
                </a:gridCol>
              </a:tblGrid>
              <a:tr h="366832">
                <a:tc rowSpan="2">
                  <a:txBody>
                    <a:bodyPr/>
                    <a:lstStyle/>
                    <a:p>
                      <a:pPr algn="ctr">
                        <a:lnSpc>
                          <a:spcPct val="105000"/>
                        </a:lnSpc>
                        <a:spcAft>
                          <a:spcPts val="0"/>
                        </a:spcAft>
                      </a:pPr>
                      <a:r>
                        <a:rPr lang="de-DE" sz="900" dirty="0">
                          <a:solidFill>
                            <a:srgbClr val="FFFFFF"/>
                          </a:solidFill>
                          <a:effectLst/>
                          <a:latin typeface="Arial" panose="020B0604020202020204" pitchFamily="34" charset="0"/>
                          <a:ea typeface="Calibri" panose="020F0502020204030204" pitchFamily="34" charset="0"/>
                        </a:rPr>
                        <a:t>- in Mio. Euro -</a:t>
                      </a:r>
                      <a:endParaRPr lang="de-DE" sz="1400" dirty="0">
                        <a:effectLst/>
                        <a:latin typeface="Calibri" panose="020F0502020204030204" pitchFamily="34" charset="0"/>
                        <a:ea typeface="Calibri" panose="020F050202020403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44894"/>
                    </a:solidFill>
                  </a:tcPr>
                </a:tc>
                <a:tc>
                  <a:txBody>
                    <a:bodyPr/>
                    <a:lstStyle/>
                    <a:p>
                      <a:pPr algn="ctr">
                        <a:lnSpc>
                          <a:spcPct val="105000"/>
                        </a:lnSpc>
                        <a:spcAft>
                          <a:spcPts val="0"/>
                        </a:spcAft>
                      </a:pPr>
                      <a:r>
                        <a:rPr lang="de-DE" sz="1400" b="1" dirty="0">
                          <a:solidFill>
                            <a:srgbClr val="FFFFFF"/>
                          </a:solidFill>
                          <a:effectLst/>
                          <a:latin typeface="Arial" panose="020B0604020202020204" pitchFamily="34" charset="0"/>
                          <a:ea typeface="Calibri" panose="020F0502020204030204" pitchFamily="34" charset="0"/>
                        </a:rPr>
                        <a:t>Haushalt </a:t>
                      </a:r>
                      <a:endParaRPr lang="de-DE" sz="1400" dirty="0">
                        <a:effectLst/>
                        <a:latin typeface="Calibri" panose="020F0502020204030204" pitchFamily="34" charset="0"/>
                        <a:ea typeface="Calibri" panose="020F050202020403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44894"/>
                    </a:solidFill>
                  </a:tcPr>
                </a:tc>
                <a:tc gridSpan="2">
                  <a:txBody>
                    <a:bodyPr/>
                    <a:lstStyle/>
                    <a:p>
                      <a:pPr algn="ctr">
                        <a:lnSpc>
                          <a:spcPct val="105000"/>
                        </a:lnSpc>
                        <a:spcAft>
                          <a:spcPts val="0"/>
                        </a:spcAft>
                      </a:pPr>
                      <a:r>
                        <a:rPr lang="de-DE" sz="1400" b="1" dirty="0">
                          <a:solidFill>
                            <a:srgbClr val="FFFFFF"/>
                          </a:solidFill>
                          <a:effectLst/>
                          <a:latin typeface="Arial" panose="020B0604020202020204" pitchFamily="34" charset="0"/>
                          <a:ea typeface="Calibri" panose="020F0502020204030204" pitchFamily="34" charset="0"/>
                        </a:rPr>
                        <a:t>Entwurf</a:t>
                      </a:r>
                      <a:endParaRPr lang="de-DE" sz="1400" dirty="0">
                        <a:effectLst/>
                        <a:latin typeface="Calibri" panose="020F0502020204030204" pitchFamily="34" charset="0"/>
                        <a:ea typeface="Calibri" panose="020F050202020403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44894"/>
                    </a:solidFill>
                  </a:tcPr>
                </a:tc>
                <a:tc hMerge="1">
                  <a:txBody>
                    <a:bodyPr/>
                    <a:lstStyle/>
                    <a:p>
                      <a:endParaRPr lang="de-DE"/>
                    </a:p>
                  </a:txBody>
                  <a:tcPr/>
                </a:tc>
                <a:extLst>
                  <a:ext uri="{0D108BD9-81ED-4DB2-BD59-A6C34878D82A}">
                    <a16:rowId xmlns:a16="http://schemas.microsoft.com/office/drawing/2014/main" val="3113937687"/>
                  </a:ext>
                </a:extLst>
              </a:tr>
              <a:tr h="325668">
                <a:tc vMerge="1">
                  <a:txBody>
                    <a:bodyPr/>
                    <a:lstStyle/>
                    <a:p>
                      <a:endParaRPr lang="de-DE"/>
                    </a:p>
                  </a:txBody>
                  <a:tcPr/>
                </a:tc>
                <a:tc>
                  <a:txBody>
                    <a:bodyPr/>
                    <a:lstStyle/>
                    <a:p>
                      <a:pPr algn="ctr">
                        <a:lnSpc>
                          <a:spcPct val="105000"/>
                        </a:lnSpc>
                        <a:spcAft>
                          <a:spcPts val="0"/>
                        </a:spcAft>
                      </a:pPr>
                      <a:r>
                        <a:rPr lang="de-DE" sz="1400" b="1" dirty="0">
                          <a:solidFill>
                            <a:srgbClr val="FFFFFF"/>
                          </a:solidFill>
                          <a:effectLst/>
                          <a:latin typeface="Arial" panose="020B0604020202020204" pitchFamily="34" charset="0"/>
                          <a:ea typeface="Calibri" panose="020F0502020204030204" pitchFamily="34" charset="0"/>
                        </a:rPr>
                        <a:t>2022</a:t>
                      </a:r>
                      <a:endParaRPr lang="de-DE" sz="1400" dirty="0">
                        <a:effectLst/>
                        <a:latin typeface="Calibri" panose="020F0502020204030204" pitchFamily="34" charset="0"/>
                        <a:ea typeface="Calibri" panose="020F050202020403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44894"/>
                    </a:solidFill>
                  </a:tcPr>
                </a:tc>
                <a:tc>
                  <a:txBody>
                    <a:bodyPr/>
                    <a:lstStyle/>
                    <a:p>
                      <a:pPr algn="ctr">
                        <a:lnSpc>
                          <a:spcPct val="105000"/>
                        </a:lnSpc>
                        <a:spcAft>
                          <a:spcPts val="0"/>
                        </a:spcAft>
                      </a:pPr>
                      <a:r>
                        <a:rPr lang="de-DE" sz="1400" b="1" dirty="0">
                          <a:solidFill>
                            <a:srgbClr val="FFFFFF"/>
                          </a:solidFill>
                          <a:effectLst/>
                          <a:latin typeface="Arial" panose="020B0604020202020204" pitchFamily="34" charset="0"/>
                          <a:ea typeface="Calibri" panose="020F0502020204030204" pitchFamily="34" charset="0"/>
                        </a:rPr>
                        <a:t>2023</a:t>
                      </a:r>
                      <a:endParaRPr lang="de-DE" sz="1400" dirty="0">
                        <a:effectLst/>
                        <a:latin typeface="Calibri" panose="020F0502020204030204" pitchFamily="34" charset="0"/>
                        <a:ea typeface="Calibri" panose="020F050202020403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44894"/>
                    </a:solidFill>
                  </a:tcPr>
                </a:tc>
                <a:tc>
                  <a:txBody>
                    <a:bodyPr/>
                    <a:lstStyle/>
                    <a:p>
                      <a:pPr algn="ctr">
                        <a:lnSpc>
                          <a:spcPct val="105000"/>
                        </a:lnSpc>
                        <a:spcAft>
                          <a:spcPts val="0"/>
                        </a:spcAft>
                      </a:pPr>
                      <a:r>
                        <a:rPr lang="de-DE" sz="1400" b="1" dirty="0">
                          <a:solidFill>
                            <a:srgbClr val="FFFFFF"/>
                          </a:solidFill>
                          <a:effectLst/>
                          <a:latin typeface="Arial" panose="020B0604020202020204" pitchFamily="34" charset="0"/>
                          <a:ea typeface="Calibri" panose="020F0502020204030204" pitchFamily="34" charset="0"/>
                        </a:rPr>
                        <a:t>2024</a:t>
                      </a:r>
                      <a:endParaRPr lang="de-DE" sz="1400" dirty="0">
                        <a:effectLst/>
                        <a:latin typeface="Calibri" panose="020F0502020204030204" pitchFamily="34" charset="0"/>
                        <a:ea typeface="Calibri" panose="020F050202020403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44894"/>
                    </a:solidFill>
                  </a:tcPr>
                </a:tc>
                <a:extLst>
                  <a:ext uri="{0D108BD9-81ED-4DB2-BD59-A6C34878D82A}">
                    <a16:rowId xmlns:a16="http://schemas.microsoft.com/office/drawing/2014/main" val="1107924468"/>
                  </a:ext>
                </a:extLst>
              </a:tr>
              <a:tr h="279825">
                <a:tc>
                  <a:txBody>
                    <a:bodyPr/>
                    <a:lstStyle/>
                    <a:p>
                      <a:pPr>
                        <a:lnSpc>
                          <a:spcPct val="105000"/>
                        </a:lnSpc>
                        <a:spcAft>
                          <a:spcPts val="0"/>
                        </a:spcAft>
                      </a:pPr>
                      <a:r>
                        <a:rPr lang="de-DE" sz="1200" b="1" dirty="0">
                          <a:solidFill>
                            <a:srgbClr val="244894"/>
                          </a:solidFill>
                          <a:effectLst/>
                          <a:latin typeface="Arial" panose="020B0604020202020204" pitchFamily="34" charset="0"/>
                          <a:ea typeface="Calibri" panose="020F0502020204030204" pitchFamily="34" charset="0"/>
                        </a:rPr>
                        <a:t>Gesamteinnahmen (bereinigt)</a:t>
                      </a:r>
                      <a:endParaRPr lang="de-DE" sz="1200" dirty="0">
                        <a:solidFill>
                          <a:srgbClr val="244894"/>
                        </a:solidFill>
                        <a:effectLst/>
                        <a:latin typeface="Calibri" panose="020F0502020204030204" pitchFamily="34" charset="0"/>
                        <a:ea typeface="Calibri" panose="020F050202020403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a:lnSpc>
                          <a:spcPct val="105000"/>
                        </a:lnSpc>
                        <a:spcAft>
                          <a:spcPts val="0"/>
                        </a:spcAft>
                      </a:pPr>
                      <a:r>
                        <a:rPr lang="de-DE" sz="1200" b="1" dirty="0">
                          <a:solidFill>
                            <a:srgbClr val="244894"/>
                          </a:solidFill>
                          <a:effectLst/>
                          <a:latin typeface="Arial" panose="020B0604020202020204" pitchFamily="34" charset="0"/>
                          <a:ea typeface="Calibri" panose="020F0502020204030204" pitchFamily="34" charset="0"/>
                        </a:rPr>
                        <a:t>31.410,9</a:t>
                      </a:r>
                      <a:endParaRPr lang="de-DE" sz="1200" dirty="0">
                        <a:solidFill>
                          <a:srgbClr val="244894"/>
                        </a:solidFill>
                        <a:effectLst/>
                        <a:latin typeface="Calibri" panose="020F0502020204030204" pitchFamily="34" charset="0"/>
                        <a:ea typeface="Calibri" panose="020F050202020403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a:lnSpc>
                          <a:spcPct val="105000"/>
                        </a:lnSpc>
                        <a:spcAft>
                          <a:spcPts val="0"/>
                        </a:spcAft>
                      </a:pPr>
                      <a:r>
                        <a:rPr lang="de-DE" sz="1200" b="1" dirty="0">
                          <a:solidFill>
                            <a:srgbClr val="244894"/>
                          </a:solidFill>
                          <a:effectLst/>
                          <a:latin typeface="Arial" panose="020B0604020202020204" pitchFamily="34" charset="0"/>
                          <a:ea typeface="Calibri" panose="020F0502020204030204" pitchFamily="34" charset="0"/>
                        </a:rPr>
                        <a:t>33.744,7</a:t>
                      </a:r>
                      <a:endParaRPr lang="de-DE" sz="1200" dirty="0">
                        <a:solidFill>
                          <a:srgbClr val="244894"/>
                        </a:solidFill>
                        <a:effectLst/>
                        <a:latin typeface="Calibri" panose="020F0502020204030204" pitchFamily="34" charset="0"/>
                        <a:ea typeface="Calibri" panose="020F050202020403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a:lnSpc>
                          <a:spcPct val="105000"/>
                        </a:lnSpc>
                        <a:spcAft>
                          <a:spcPts val="0"/>
                        </a:spcAft>
                      </a:pPr>
                      <a:r>
                        <a:rPr lang="de-DE" sz="1200" b="1" dirty="0">
                          <a:solidFill>
                            <a:srgbClr val="244894"/>
                          </a:solidFill>
                          <a:effectLst/>
                          <a:latin typeface="Arial" panose="020B0604020202020204" pitchFamily="34" charset="0"/>
                          <a:ea typeface="Calibri" panose="020F0502020204030204" pitchFamily="34" charset="0"/>
                        </a:rPr>
                        <a:t>34.709,9</a:t>
                      </a:r>
                      <a:endParaRPr lang="de-DE" sz="1200" dirty="0">
                        <a:solidFill>
                          <a:srgbClr val="244894"/>
                        </a:solidFill>
                        <a:effectLst/>
                        <a:latin typeface="Calibri" panose="020F0502020204030204" pitchFamily="34" charset="0"/>
                        <a:ea typeface="Calibri" panose="020F050202020403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683643130"/>
                  </a:ext>
                </a:extLst>
              </a:tr>
              <a:tr h="157927">
                <a:tc>
                  <a:txBody>
                    <a:bodyPr/>
                    <a:lstStyle/>
                    <a:p>
                      <a:pPr>
                        <a:lnSpc>
                          <a:spcPct val="105000"/>
                        </a:lnSpc>
                        <a:spcAft>
                          <a:spcPts val="0"/>
                        </a:spcAft>
                      </a:pPr>
                      <a:r>
                        <a:rPr lang="de-DE" sz="900" dirty="0">
                          <a:solidFill>
                            <a:srgbClr val="244894"/>
                          </a:solidFill>
                          <a:effectLst/>
                          <a:latin typeface="Arial" panose="020B0604020202020204" pitchFamily="34" charset="0"/>
                          <a:ea typeface="Calibri" panose="020F0502020204030204" pitchFamily="34" charset="0"/>
                        </a:rPr>
                        <a:t>darunter:</a:t>
                      </a:r>
                      <a:endParaRPr lang="de-DE" sz="900" dirty="0">
                        <a:solidFill>
                          <a:srgbClr val="244894"/>
                        </a:solidFill>
                        <a:effectLst/>
                        <a:latin typeface="Calibri" panose="020F0502020204030204" pitchFamily="34" charset="0"/>
                        <a:ea typeface="Calibri" panose="020F050202020403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a:lnSpc>
                          <a:spcPct val="105000"/>
                        </a:lnSpc>
                        <a:spcAft>
                          <a:spcPts val="0"/>
                        </a:spcAft>
                      </a:pPr>
                      <a:r>
                        <a:rPr lang="de-DE" sz="900" i="1" dirty="0">
                          <a:solidFill>
                            <a:srgbClr val="244894"/>
                          </a:solidFill>
                          <a:effectLst/>
                          <a:latin typeface="Arial" panose="020B0604020202020204" pitchFamily="34" charset="0"/>
                          <a:ea typeface="Calibri" panose="020F0502020204030204" pitchFamily="34" charset="0"/>
                        </a:rPr>
                        <a:t> </a:t>
                      </a:r>
                      <a:endParaRPr lang="de-DE" sz="900" dirty="0">
                        <a:solidFill>
                          <a:srgbClr val="244894"/>
                        </a:solidFill>
                        <a:effectLst/>
                        <a:latin typeface="Calibri" panose="020F0502020204030204" pitchFamily="34" charset="0"/>
                        <a:ea typeface="Calibri" panose="020F050202020403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a:lnSpc>
                          <a:spcPct val="105000"/>
                        </a:lnSpc>
                        <a:spcAft>
                          <a:spcPts val="0"/>
                        </a:spcAft>
                      </a:pPr>
                      <a:r>
                        <a:rPr lang="de-DE" sz="900" dirty="0">
                          <a:solidFill>
                            <a:srgbClr val="244894"/>
                          </a:solidFill>
                          <a:effectLst/>
                          <a:latin typeface="Arial" panose="020B0604020202020204" pitchFamily="34" charset="0"/>
                          <a:ea typeface="Calibri" panose="020F0502020204030204" pitchFamily="34" charset="0"/>
                        </a:rPr>
                        <a:t> </a:t>
                      </a:r>
                      <a:endParaRPr lang="de-DE" sz="900" dirty="0">
                        <a:solidFill>
                          <a:srgbClr val="244894"/>
                        </a:solidFill>
                        <a:effectLst/>
                        <a:latin typeface="Calibri" panose="020F0502020204030204" pitchFamily="34" charset="0"/>
                        <a:ea typeface="Calibri" panose="020F050202020403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a:lnSpc>
                          <a:spcPct val="105000"/>
                        </a:lnSpc>
                        <a:spcAft>
                          <a:spcPts val="0"/>
                        </a:spcAft>
                      </a:pPr>
                      <a:r>
                        <a:rPr lang="de-DE" sz="900" dirty="0">
                          <a:solidFill>
                            <a:srgbClr val="244894"/>
                          </a:solidFill>
                          <a:effectLst/>
                          <a:latin typeface="Arial" panose="020B0604020202020204" pitchFamily="34" charset="0"/>
                          <a:ea typeface="Calibri" panose="020F0502020204030204" pitchFamily="34" charset="0"/>
                        </a:rPr>
                        <a:t> </a:t>
                      </a:r>
                      <a:endParaRPr lang="de-DE" sz="900" dirty="0">
                        <a:solidFill>
                          <a:srgbClr val="244894"/>
                        </a:solidFill>
                        <a:effectLst/>
                        <a:latin typeface="Calibri" panose="020F0502020204030204" pitchFamily="34" charset="0"/>
                        <a:ea typeface="Calibri" panose="020F050202020403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684649946"/>
                  </a:ext>
                </a:extLst>
              </a:tr>
              <a:tr h="205598">
                <a:tc>
                  <a:txBody>
                    <a:bodyPr/>
                    <a:lstStyle/>
                    <a:p>
                      <a:pPr>
                        <a:lnSpc>
                          <a:spcPct val="105000"/>
                        </a:lnSpc>
                        <a:spcAft>
                          <a:spcPts val="0"/>
                        </a:spcAft>
                      </a:pPr>
                      <a:r>
                        <a:rPr lang="de-DE" sz="1100" dirty="0">
                          <a:solidFill>
                            <a:srgbClr val="244894"/>
                          </a:solidFill>
                          <a:effectLst/>
                          <a:latin typeface="Arial" panose="020B0604020202020204" pitchFamily="34" charset="0"/>
                          <a:ea typeface="Calibri" panose="020F0502020204030204" pitchFamily="34" charset="0"/>
                        </a:rPr>
                        <a:t>Steuereinnahmen</a:t>
                      </a:r>
                      <a:endParaRPr lang="de-DE" sz="1100" dirty="0">
                        <a:solidFill>
                          <a:srgbClr val="244894"/>
                        </a:solidFill>
                        <a:effectLst/>
                        <a:latin typeface="Calibri" panose="020F0502020204030204" pitchFamily="34" charset="0"/>
                        <a:ea typeface="Calibri" panose="020F050202020403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5000"/>
                        </a:lnSpc>
                        <a:spcAft>
                          <a:spcPts val="0"/>
                        </a:spcAft>
                      </a:pPr>
                      <a:r>
                        <a:rPr lang="de-DE" sz="1100" dirty="0">
                          <a:solidFill>
                            <a:srgbClr val="244894"/>
                          </a:solidFill>
                          <a:effectLst/>
                          <a:latin typeface="Arial" panose="020B0604020202020204" pitchFamily="34" charset="0"/>
                          <a:ea typeface="Calibri" panose="020F0502020204030204" pitchFamily="34" charset="0"/>
                        </a:rPr>
                        <a:t>24.433,0</a:t>
                      </a:r>
                      <a:endParaRPr lang="de-DE" sz="1100" dirty="0">
                        <a:solidFill>
                          <a:srgbClr val="244894"/>
                        </a:solidFill>
                        <a:effectLst/>
                        <a:latin typeface="Calibri" panose="020F0502020204030204" pitchFamily="34" charset="0"/>
                        <a:ea typeface="Calibri" panose="020F050202020403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5000"/>
                        </a:lnSpc>
                        <a:spcAft>
                          <a:spcPts val="0"/>
                        </a:spcAft>
                      </a:pPr>
                      <a:r>
                        <a:rPr lang="de-DE" sz="1100" dirty="0">
                          <a:solidFill>
                            <a:srgbClr val="244894"/>
                          </a:solidFill>
                          <a:effectLst/>
                          <a:latin typeface="Arial" panose="020B0604020202020204" pitchFamily="34" charset="0"/>
                          <a:ea typeface="Calibri" panose="020F0502020204030204" pitchFamily="34" charset="0"/>
                        </a:rPr>
                        <a:t>26.800,0</a:t>
                      </a:r>
                      <a:endParaRPr lang="de-DE" sz="1100" dirty="0">
                        <a:solidFill>
                          <a:srgbClr val="244894"/>
                        </a:solidFill>
                        <a:effectLst/>
                        <a:latin typeface="Calibri" panose="020F0502020204030204" pitchFamily="34" charset="0"/>
                        <a:ea typeface="Calibri" panose="020F050202020403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5000"/>
                        </a:lnSpc>
                        <a:spcAft>
                          <a:spcPts val="0"/>
                        </a:spcAft>
                      </a:pPr>
                      <a:r>
                        <a:rPr lang="de-DE" sz="1100" dirty="0">
                          <a:solidFill>
                            <a:srgbClr val="244894"/>
                          </a:solidFill>
                          <a:effectLst/>
                          <a:latin typeface="Arial" panose="020B0604020202020204" pitchFamily="34" charset="0"/>
                          <a:ea typeface="Calibri" panose="020F0502020204030204" pitchFamily="34" charset="0"/>
                        </a:rPr>
                        <a:t>27.858,0</a:t>
                      </a:r>
                      <a:endParaRPr lang="de-DE" sz="1100" dirty="0">
                        <a:solidFill>
                          <a:srgbClr val="244894"/>
                        </a:solidFill>
                        <a:effectLst/>
                        <a:latin typeface="Calibri" panose="020F0502020204030204" pitchFamily="34" charset="0"/>
                        <a:ea typeface="Calibri" panose="020F050202020403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97445332"/>
                  </a:ext>
                </a:extLst>
              </a:tr>
              <a:tr h="279825">
                <a:tc>
                  <a:txBody>
                    <a:bodyPr/>
                    <a:lstStyle/>
                    <a:p>
                      <a:pPr>
                        <a:lnSpc>
                          <a:spcPct val="105000"/>
                        </a:lnSpc>
                        <a:spcAft>
                          <a:spcPts val="0"/>
                        </a:spcAft>
                      </a:pPr>
                      <a:r>
                        <a:rPr lang="de-DE" sz="1200" b="1" dirty="0">
                          <a:solidFill>
                            <a:srgbClr val="244894"/>
                          </a:solidFill>
                          <a:effectLst/>
                          <a:latin typeface="Arial" panose="020B0604020202020204" pitchFamily="34" charset="0"/>
                          <a:ea typeface="Calibri" panose="020F0502020204030204" pitchFamily="34" charset="0"/>
                        </a:rPr>
                        <a:t>Gesamtausgaben (bereinigt)</a:t>
                      </a:r>
                      <a:endParaRPr lang="de-DE" sz="1200" dirty="0">
                        <a:solidFill>
                          <a:srgbClr val="244894"/>
                        </a:solidFill>
                        <a:effectLst/>
                        <a:latin typeface="Calibri" panose="020F0502020204030204" pitchFamily="34" charset="0"/>
                        <a:ea typeface="Calibri" panose="020F050202020403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a:lnSpc>
                          <a:spcPct val="105000"/>
                        </a:lnSpc>
                        <a:spcAft>
                          <a:spcPts val="0"/>
                        </a:spcAft>
                      </a:pPr>
                      <a:r>
                        <a:rPr lang="de-DE" sz="1200" b="1" dirty="0">
                          <a:solidFill>
                            <a:srgbClr val="244894"/>
                          </a:solidFill>
                          <a:effectLst/>
                          <a:latin typeface="Arial" panose="020B0604020202020204" pitchFamily="34" charset="0"/>
                          <a:ea typeface="Calibri" panose="020F0502020204030204" pitchFamily="34" charset="0"/>
                        </a:rPr>
                        <a:t>33.549,6</a:t>
                      </a:r>
                      <a:endParaRPr lang="de-DE" sz="1200" dirty="0">
                        <a:solidFill>
                          <a:srgbClr val="244894"/>
                        </a:solidFill>
                        <a:effectLst/>
                        <a:latin typeface="Calibri" panose="020F0502020204030204" pitchFamily="34" charset="0"/>
                        <a:ea typeface="Calibri" panose="020F050202020403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a:lnSpc>
                          <a:spcPct val="105000"/>
                        </a:lnSpc>
                        <a:spcAft>
                          <a:spcPts val="0"/>
                        </a:spcAft>
                      </a:pPr>
                      <a:r>
                        <a:rPr lang="de-DE" sz="1200" b="1" kern="1200" dirty="0">
                          <a:solidFill>
                            <a:srgbClr val="244894"/>
                          </a:solidFill>
                          <a:effectLst/>
                          <a:latin typeface="Arial" panose="020B0604020202020204" pitchFamily="34" charset="0"/>
                          <a:ea typeface="Calibri" panose="020F0502020204030204" pitchFamily="34" charset="0"/>
                          <a:cs typeface="+mn-cs"/>
                        </a:rPr>
                        <a:t>33.740,8</a:t>
                      </a: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a:lnSpc>
                          <a:spcPct val="105000"/>
                        </a:lnSpc>
                        <a:spcAft>
                          <a:spcPts val="0"/>
                        </a:spcAft>
                      </a:pPr>
                      <a:r>
                        <a:rPr lang="de-DE" sz="1200" b="1" kern="1200" dirty="0">
                          <a:solidFill>
                            <a:srgbClr val="244894"/>
                          </a:solidFill>
                          <a:effectLst/>
                          <a:latin typeface="Arial" panose="020B0604020202020204" pitchFamily="34" charset="0"/>
                          <a:ea typeface="Calibri" panose="020F0502020204030204" pitchFamily="34" charset="0"/>
                          <a:cs typeface="+mn-cs"/>
                        </a:rPr>
                        <a:t>34.789,3</a:t>
                      </a: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635448240"/>
                  </a:ext>
                </a:extLst>
              </a:tr>
              <a:tr h="163252">
                <a:tc>
                  <a:txBody>
                    <a:bodyPr/>
                    <a:lstStyle/>
                    <a:p>
                      <a:pPr>
                        <a:lnSpc>
                          <a:spcPct val="105000"/>
                        </a:lnSpc>
                        <a:spcAft>
                          <a:spcPts val="0"/>
                        </a:spcAft>
                      </a:pPr>
                      <a:r>
                        <a:rPr lang="de-DE" sz="900" dirty="0">
                          <a:solidFill>
                            <a:srgbClr val="244894"/>
                          </a:solidFill>
                          <a:effectLst/>
                          <a:latin typeface="Arial" panose="020B0604020202020204" pitchFamily="34" charset="0"/>
                          <a:ea typeface="Calibri" panose="020F0502020204030204" pitchFamily="34" charset="0"/>
                        </a:rPr>
                        <a:t>darunter:</a:t>
                      </a:r>
                      <a:endParaRPr lang="de-DE" sz="900" dirty="0">
                        <a:solidFill>
                          <a:srgbClr val="244894"/>
                        </a:solidFill>
                        <a:effectLst/>
                        <a:latin typeface="Calibri" panose="020F0502020204030204" pitchFamily="34" charset="0"/>
                        <a:ea typeface="Calibri" panose="020F050202020403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a:lnSpc>
                          <a:spcPct val="105000"/>
                        </a:lnSpc>
                        <a:spcAft>
                          <a:spcPts val="0"/>
                        </a:spcAft>
                      </a:pPr>
                      <a:r>
                        <a:rPr lang="de-DE" sz="1050" i="1" dirty="0">
                          <a:solidFill>
                            <a:srgbClr val="244894"/>
                          </a:solidFill>
                          <a:effectLst/>
                          <a:latin typeface="Arial" panose="020B0604020202020204" pitchFamily="34" charset="0"/>
                          <a:ea typeface="Calibri" panose="020F0502020204030204" pitchFamily="34" charset="0"/>
                        </a:rPr>
                        <a:t> </a:t>
                      </a:r>
                      <a:endParaRPr lang="de-DE" sz="1050" dirty="0">
                        <a:solidFill>
                          <a:srgbClr val="244894"/>
                        </a:solidFill>
                        <a:effectLst/>
                        <a:latin typeface="Calibri" panose="020F0502020204030204" pitchFamily="34" charset="0"/>
                        <a:ea typeface="Calibri" panose="020F050202020403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a:lnSpc>
                          <a:spcPct val="105000"/>
                        </a:lnSpc>
                        <a:spcAft>
                          <a:spcPts val="0"/>
                        </a:spcAft>
                      </a:pPr>
                      <a:r>
                        <a:rPr lang="de-DE" sz="1050" dirty="0">
                          <a:solidFill>
                            <a:srgbClr val="244894"/>
                          </a:solidFill>
                          <a:effectLst/>
                          <a:latin typeface="Arial" panose="020B0604020202020204" pitchFamily="34" charset="0"/>
                          <a:ea typeface="Calibri" panose="020F0502020204030204" pitchFamily="34" charset="0"/>
                        </a:rPr>
                        <a:t> </a:t>
                      </a:r>
                      <a:endParaRPr lang="de-DE" sz="1050" dirty="0">
                        <a:solidFill>
                          <a:srgbClr val="244894"/>
                        </a:solidFill>
                        <a:effectLst/>
                        <a:latin typeface="Calibri" panose="020F0502020204030204" pitchFamily="34" charset="0"/>
                        <a:ea typeface="Calibri" panose="020F050202020403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a:lnSpc>
                          <a:spcPct val="105000"/>
                        </a:lnSpc>
                        <a:spcAft>
                          <a:spcPts val="0"/>
                        </a:spcAft>
                      </a:pPr>
                      <a:r>
                        <a:rPr lang="de-DE" sz="1050" dirty="0">
                          <a:solidFill>
                            <a:srgbClr val="244894"/>
                          </a:solidFill>
                          <a:effectLst/>
                          <a:latin typeface="Arial" panose="020B0604020202020204" pitchFamily="34" charset="0"/>
                          <a:ea typeface="Calibri" panose="020F0502020204030204" pitchFamily="34" charset="0"/>
                        </a:rPr>
                        <a:t> </a:t>
                      </a:r>
                      <a:endParaRPr lang="de-DE" sz="1050" dirty="0">
                        <a:solidFill>
                          <a:srgbClr val="244894"/>
                        </a:solidFill>
                        <a:effectLst/>
                        <a:latin typeface="Calibri" panose="020F0502020204030204" pitchFamily="34" charset="0"/>
                        <a:ea typeface="Calibri" panose="020F050202020403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268448068"/>
                  </a:ext>
                </a:extLst>
              </a:tr>
              <a:tr h="195806">
                <a:tc>
                  <a:txBody>
                    <a:bodyPr/>
                    <a:lstStyle/>
                    <a:p>
                      <a:pPr>
                        <a:lnSpc>
                          <a:spcPct val="105000"/>
                        </a:lnSpc>
                        <a:spcAft>
                          <a:spcPts val="0"/>
                        </a:spcAft>
                      </a:pPr>
                      <a:r>
                        <a:rPr lang="de-DE" sz="1100" dirty="0">
                          <a:solidFill>
                            <a:srgbClr val="244894"/>
                          </a:solidFill>
                          <a:effectLst/>
                          <a:latin typeface="Arial" panose="020B0604020202020204" pitchFamily="34" charset="0"/>
                          <a:ea typeface="Calibri" panose="020F0502020204030204" pitchFamily="34" charset="0"/>
                        </a:rPr>
                        <a:t>Personalausgaben</a:t>
                      </a:r>
                      <a:endParaRPr lang="de-DE" sz="1100" dirty="0">
                        <a:solidFill>
                          <a:srgbClr val="244894"/>
                        </a:solidFill>
                        <a:effectLst/>
                        <a:latin typeface="Calibri" panose="020F0502020204030204" pitchFamily="34" charset="0"/>
                        <a:ea typeface="Calibri" panose="020F050202020403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r">
                        <a:lnSpc>
                          <a:spcPct val="105000"/>
                        </a:lnSpc>
                        <a:spcAft>
                          <a:spcPts val="0"/>
                        </a:spcAft>
                      </a:pPr>
                      <a:r>
                        <a:rPr lang="de-DE" sz="1100" dirty="0">
                          <a:solidFill>
                            <a:srgbClr val="244894"/>
                          </a:solidFill>
                          <a:effectLst/>
                          <a:latin typeface="Arial" panose="020B0604020202020204" pitchFamily="34" charset="0"/>
                          <a:ea typeface="Calibri" panose="020F0502020204030204" pitchFamily="34" charset="0"/>
                        </a:rPr>
                        <a:t>11.681,8</a:t>
                      </a:r>
                      <a:endParaRPr lang="de-DE" sz="1100" dirty="0">
                        <a:solidFill>
                          <a:srgbClr val="244894"/>
                        </a:solidFill>
                        <a:effectLst/>
                        <a:latin typeface="Calibri" panose="020F0502020204030204" pitchFamily="34" charset="0"/>
                        <a:ea typeface="Calibri" panose="020F050202020403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r">
                        <a:lnSpc>
                          <a:spcPct val="105000"/>
                        </a:lnSpc>
                        <a:spcAft>
                          <a:spcPts val="0"/>
                        </a:spcAft>
                      </a:pPr>
                      <a:r>
                        <a:rPr lang="de-DE" sz="1100" dirty="0">
                          <a:solidFill>
                            <a:srgbClr val="244894"/>
                          </a:solidFill>
                          <a:effectLst/>
                          <a:latin typeface="Arial" panose="020B0604020202020204" pitchFamily="34" charset="0"/>
                          <a:ea typeface="Calibri" panose="020F0502020204030204" pitchFamily="34" charset="0"/>
                        </a:rPr>
                        <a:t>12.305,0</a:t>
                      </a:r>
                      <a:endParaRPr lang="de-DE" sz="1100" dirty="0">
                        <a:solidFill>
                          <a:srgbClr val="244894"/>
                        </a:solidFill>
                        <a:effectLst/>
                        <a:latin typeface="Calibri" panose="020F0502020204030204" pitchFamily="34" charset="0"/>
                        <a:ea typeface="Calibri" panose="020F050202020403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r">
                        <a:lnSpc>
                          <a:spcPct val="105000"/>
                        </a:lnSpc>
                        <a:spcAft>
                          <a:spcPts val="0"/>
                        </a:spcAft>
                      </a:pPr>
                      <a:r>
                        <a:rPr lang="de-DE" sz="1100" dirty="0">
                          <a:solidFill>
                            <a:srgbClr val="244894"/>
                          </a:solidFill>
                          <a:effectLst/>
                          <a:latin typeface="Arial" panose="020B0604020202020204" pitchFamily="34" charset="0"/>
                          <a:ea typeface="Calibri" panose="020F0502020204030204" pitchFamily="34" charset="0"/>
                        </a:rPr>
                        <a:t>13.279,6</a:t>
                      </a:r>
                      <a:endParaRPr lang="de-DE" sz="1100" dirty="0">
                        <a:solidFill>
                          <a:srgbClr val="244894"/>
                        </a:solidFill>
                        <a:effectLst/>
                        <a:latin typeface="Calibri" panose="020F0502020204030204" pitchFamily="34" charset="0"/>
                        <a:ea typeface="Calibri" panose="020F050202020403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3822447193"/>
                  </a:ext>
                </a:extLst>
              </a:tr>
              <a:tr h="195806">
                <a:tc>
                  <a:txBody>
                    <a:bodyPr/>
                    <a:lstStyle/>
                    <a:p>
                      <a:pPr>
                        <a:lnSpc>
                          <a:spcPct val="105000"/>
                        </a:lnSpc>
                        <a:spcAft>
                          <a:spcPts val="0"/>
                        </a:spcAft>
                      </a:pPr>
                      <a:r>
                        <a:rPr lang="de-DE" sz="1100" dirty="0">
                          <a:solidFill>
                            <a:srgbClr val="244894"/>
                          </a:solidFill>
                          <a:effectLst/>
                          <a:latin typeface="Arial" panose="020B0604020202020204" pitchFamily="34" charset="0"/>
                          <a:ea typeface="Calibri" panose="020F0502020204030204" pitchFamily="34" charset="0"/>
                        </a:rPr>
                        <a:t>Investitionen</a:t>
                      </a:r>
                      <a:endParaRPr lang="de-DE" sz="1100" dirty="0">
                        <a:solidFill>
                          <a:srgbClr val="244894"/>
                        </a:solidFill>
                        <a:effectLst/>
                        <a:latin typeface="Calibri" panose="020F0502020204030204" pitchFamily="34" charset="0"/>
                        <a:ea typeface="Calibri" panose="020F050202020403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r">
                        <a:lnSpc>
                          <a:spcPct val="105000"/>
                        </a:lnSpc>
                        <a:spcAft>
                          <a:spcPts val="0"/>
                        </a:spcAft>
                      </a:pPr>
                      <a:r>
                        <a:rPr lang="de-DE" sz="1100" dirty="0">
                          <a:solidFill>
                            <a:srgbClr val="244894"/>
                          </a:solidFill>
                          <a:effectLst/>
                          <a:latin typeface="Arial" panose="020B0604020202020204" pitchFamily="34" charset="0"/>
                          <a:ea typeface="Calibri" panose="020F0502020204030204" pitchFamily="34" charset="0"/>
                        </a:rPr>
                        <a:t>2.850,1</a:t>
                      </a:r>
                      <a:endParaRPr lang="de-DE" sz="1100" dirty="0">
                        <a:solidFill>
                          <a:srgbClr val="244894"/>
                        </a:solidFill>
                        <a:effectLst/>
                        <a:latin typeface="Calibri" panose="020F0502020204030204" pitchFamily="34" charset="0"/>
                        <a:ea typeface="Calibri" panose="020F050202020403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r">
                        <a:lnSpc>
                          <a:spcPct val="105000"/>
                        </a:lnSpc>
                        <a:spcAft>
                          <a:spcPts val="0"/>
                        </a:spcAft>
                      </a:pPr>
                      <a:r>
                        <a:rPr lang="de-DE" sz="1100" kern="1200" dirty="0">
                          <a:solidFill>
                            <a:srgbClr val="244894"/>
                          </a:solidFill>
                          <a:effectLst/>
                          <a:latin typeface="Arial" panose="020B0604020202020204" pitchFamily="34" charset="0"/>
                          <a:ea typeface="Calibri" panose="020F0502020204030204" pitchFamily="34" charset="0"/>
                          <a:cs typeface="+mn-cs"/>
                        </a:rPr>
                        <a:t>3.041,9</a:t>
                      </a: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r">
                        <a:lnSpc>
                          <a:spcPct val="105000"/>
                        </a:lnSpc>
                        <a:spcAft>
                          <a:spcPts val="0"/>
                        </a:spcAft>
                      </a:pPr>
                      <a:r>
                        <a:rPr lang="de-DE" sz="1100" kern="1200" dirty="0">
                          <a:solidFill>
                            <a:srgbClr val="244894"/>
                          </a:solidFill>
                          <a:effectLst/>
                          <a:latin typeface="Arial" panose="020B0604020202020204" pitchFamily="34" charset="0"/>
                          <a:ea typeface="Calibri" panose="020F0502020204030204" pitchFamily="34" charset="0"/>
                          <a:cs typeface="+mn-cs"/>
                        </a:rPr>
                        <a:t>3.006,2</a:t>
                      </a: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1106728467"/>
                  </a:ext>
                </a:extLst>
              </a:tr>
              <a:tr h="205598">
                <a:tc>
                  <a:txBody>
                    <a:bodyPr/>
                    <a:lstStyle/>
                    <a:p>
                      <a:pPr>
                        <a:lnSpc>
                          <a:spcPct val="105000"/>
                        </a:lnSpc>
                        <a:spcAft>
                          <a:spcPts val="0"/>
                        </a:spcAft>
                      </a:pPr>
                      <a:r>
                        <a:rPr lang="de-DE" sz="1100" dirty="0">
                          <a:solidFill>
                            <a:srgbClr val="244894"/>
                          </a:solidFill>
                          <a:effectLst/>
                          <a:latin typeface="Arial" panose="020B0604020202020204" pitchFamily="34" charset="0"/>
                          <a:ea typeface="Calibri" panose="020F0502020204030204" pitchFamily="34" charset="0"/>
                        </a:rPr>
                        <a:t>Zinsen</a:t>
                      </a:r>
                      <a:endParaRPr lang="de-DE" sz="1100" dirty="0">
                        <a:solidFill>
                          <a:srgbClr val="244894"/>
                        </a:solidFill>
                        <a:effectLst/>
                        <a:latin typeface="Calibri" panose="020F0502020204030204" pitchFamily="34" charset="0"/>
                        <a:ea typeface="Calibri" panose="020F050202020403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5000"/>
                        </a:lnSpc>
                        <a:spcAft>
                          <a:spcPts val="0"/>
                        </a:spcAft>
                      </a:pPr>
                      <a:r>
                        <a:rPr lang="de-DE" sz="1100" dirty="0">
                          <a:solidFill>
                            <a:srgbClr val="244894"/>
                          </a:solidFill>
                          <a:effectLst/>
                          <a:latin typeface="Arial" panose="020B0604020202020204" pitchFamily="34" charset="0"/>
                          <a:ea typeface="Calibri" panose="020F0502020204030204" pitchFamily="34" charset="0"/>
                        </a:rPr>
                        <a:t>836,9</a:t>
                      </a:r>
                      <a:endParaRPr lang="de-DE" sz="1100" dirty="0">
                        <a:solidFill>
                          <a:srgbClr val="244894"/>
                        </a:solidFill>
                        <a:effectLst/>
                        <a:latin typeface="Calibri" panose="020F0502020204030204" pitchFamily="34" charset="0"/>
                        <a:ea typeface="Calibri" panose="020F050202020403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5000"/>
                        </a:lnSpc>
                        <a:spcAft>
                          <a:spcPts val="0"/>
                        </a:spcAft>
                      </a:pPr>
                      <a:r>
                        <a:rPr lang="de-DE" sz="1100" dirty="0">
                          <a:solidFill>
                            <a:srgbClr val="244894"/>
                          </a:solidFill>
                          <a:effectLst/>
                          <a:latin typeface="Arial" panose="020B0604020202020204" pitchFamily="34" charset="0"/>
                          <a:ea typeface="Calibri" panose="020F0502020204030204" pitchFamily="34" charset="0"/>
                        </a:rPr>
                        <a:t>788,3</a:t>
                      </a:r>
                      <a:endParaRPr lang="de-DE" sz="1100" dirty="0">
                        <a:solidFill>
                          <a:srgbClr val="244894"/>
                        </a:solidFill>
                        <a:effectLst/>
                        <a:latin typeface="Calibri" panose="020F0502020204030204" pitchFamily="34" charset="0"/>
                        <a:ea typeface="Calibri" panose="020F050202020403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5000"/>
                        </a:lnSpc>
                        <a:spcAft>
                          <a:spcPts val="0"/>
                        </a:spcAft>
                      </a:pPr>
                      <a:r>
                        <a:rPr lang="de-DE" sz="1100" dirty="0">
                          <a:solidFill>
                            <a:srgbClr val="244894"/>
                          </a:solidFill>
                          <a:effectLst/>
                          <a:latin typeface="Arial" panose="020B0604020202020204" pitchFamily="34" charset="0"/>
                          <a:ea typeface="Calibri" panose="020F0502020204030204" pitchFamily="34" charset="0"/>
                        </a:rPr>
                        <a:t>914,6</a:t>
                      </a:r>
                      <a:endParaRPr lang="de-DE" sz="1100" dirty="0">
                        <a:solidFill>
                          <a:srgbClr val="244894"/>
                        </a:solidFill>
                        <a:effectLst/>
                        <a:latin typeface="Calibri" panose="020F0502020204030204" pitchFamily="34" charset="0"/>
                        <a:ea typeface="Calibri" panose="020F050202020403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64113640"/>
                  </a:ext>
                </a:extLst>
              </a:tr>
              <a:tr h="279825">
                <a:tc>
                  <a:txBody>
                    <a:bodyPr/>
                    <a:lstStyle/>
                    <a:p>
                      <a:pPr>
                        <a:lnSpc>
                          <a:spcPct val="105000"/>
                        </a:lnSpc>
                        <a:spcAft>
                          <a:spcPts val="0"/>
                        </a:spcAft>
                      </a:pPr>
                      <a:r>
                        <a:rPr lang="de-DE" sz="1200" b="1" dirty="0">
                          <a:solidFill>
                            <a:srgbClr val="244894"/>
                          </a:solidFill>
                          <a:effectLst/>
                          <a:latin typeface="Arial" panose="020B0604020202020204" pitchFamily="34" charset="0"/>
                          <a:ea typeface="Calibri" panose="020F0502020204030204" pitchFamily="34" charset="0"/>
                        </a:rPr>
                        <a:t>Finanzierungssaldo</a:t>
                      </a:r>
                      <a:endParaRPr lang="de-DE" sz="1200" dirty="0">
                        <a:solidFill>
                          <a:srgbClr val="244894"/>
                        </a:solidFill>
                        <a:effectLst/>
                        <a:latin typeface="Calibri" panose="020F0502020204030204" pitchFamily="34" charset="0"/>
                        <a:ea typeface="Calibri" panose="020F050202020403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a:lnSpc>
                          <a:spcPct val="105000"/>
                        </a:lnSpc>
                        <a:spcAft>
                          <a:spcPts val="0"/>
                        </a:spcAft>
                      </a:pPr>
                      <a:r>
                        <a:rPr lang="de-DE" sz="1200" b="1" kern="1200" dirty="0">
                          <a:solidFill>
                            <a:srgbClr val="244894"/>
                          </a:solidFill>
                          <a:effectLst/>
                          <a:latin typeface="Arial" panose="020B0604020202020204" pitchFamily="34" charset="0"/>
                          <a:ea typeface="Calibri" panose="020F0502020204030204" pitchFamily="34" charset="0"/>
                          <a:cs typeface="+mn-cs"/>
                        </a:rPr>
                        <a:t>-2.138,8</a:t>
                      </a: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a:lnSpc>
                          <a:spcPct val="105000"/>
                        </a:lnSpc>
                        <a:spcAft>
                          <a:spcPts val="0"/>
                        </a:spcAft>
                      </a:pPr>
                      <a:r>
                        <a:rPr lang="de-DE" sz="1200" b="1" kern="1200" dirty="0">
                          <a:solidFill>
                            <a:srgbClr val="244894"/>
                          </a:solidFill>
                          <a:effectLst/>
                          <a:latin typeface="Arial" panose="020B0604020202020204" pitchFamily="34" charset="0"/>
                          <a:ea typeface="Calibri" panose="020F0502020204030204" pitchFamily="34" charset="0"/>
                          <a:cs typeface="+mn-cs"/>
                        </a:rPr>
                        <a:t>3,8</a:t>
                      </a: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a:lnSpc>
                          <a:spcPct val="105000"/>
                        </a:lnSpc>
                        <a:spcAft>
                          <a:spcPts val="0"/>
                        </a:spcAft>
                      </a:pPr>
                      <a:r>
                        <a:rPr lang="de-DE" sz="1200" b="1" kern="1200" dirty="0">
                          <a:solidFill>
                            <a:srgbClr val="244894"/>
                          </a:solidFill>
                          <a:effectLst/>
                          <a:latin typeface="Arial" panose="020B0604020202020204" pitchFamily="34" charset="0"/>
                          <a:ea typeface="Calibri" panose="020F0502020204030204" pitchFamily="34" charset="0"/>
                          <a:cs typeface="+mn-cs"/>
                        </a:rPr>
                        <a:t>-79,4</a:t>
                      </a: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393469930"/>
                  </a:ext>
                </a:extLst>
              </a:tr>
              <a:tr h="195806">
                <a:tc>
                  <a:txBody>
                    <a:bodyPr/>
                    <a:lstStyle/>
                    <a:p>
                      <a:pPr>
                        <a:lnSpc>
                          <a:spcPct val="105000"/>
                        </a:lnSpc>
                        <a:spcAft>
                          <a:spcPts val="0"/>
                        </a:spcAft>
                      </a:pPr>
                      <a:r>
                        <a:rPr lang="de-DE" sz="1100" dirty="0">
                          <a:solidFill>
                            <a:srgbClr val="244894"/>
                          </a:solidFill>
                          <a:effectLst/>
                          <a:latin typeface="Arial" panose="020B0604020202020204" pitchFamily="34" charset="0"/>
                          <a:ea typeface="Calibri" panose="020F0502020204030204" pitchFamily="34" charset="0"/>
                        </a:rPr>
                        <a:t>Rücklagenzuführung</a:t>
                      </a:r>
                      <a:endParaRPr lang="de-DE" sz="1100" dirty="0">
                        <a:solidFill>
                          <a:srgbClr val="244894"/>
                        </a:solidFill>
                        <a:effectLst/>
                        <a:latin typeface="Calibri" panose="020F0502020204030204" pitchFamily="34" charset="0"/>
                        <a:ea typeface="Calibri" panose="020F050202020403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r">
                        <a:lnSpc>
                          <a:spcPct val="105000"/>
                        </a:lnSpc>
                        <a:spcAft>
                          <a:spcPts val="0"/>
                        </a:spcAft>
                      </a:pPr>
                      <a:r>
                        <a:rPr lang="de-DE" sz="1100" dirty="0">
                          <a:solidFill>
                            <a:srgbClr val="244894"/>
                          </a:solidFill>
                          <a:effectLst/>
                          <a:latin typeface="Arial" panose="020B0604020202020204" pitchFamily="34" charset="0"/>
                          <a:ea typeface="Calibri" panose="020F0502020204030204" pitchFamily="34" charset="0"/>
                        </a:rPr>
                        <a:t>240,3</a:t>
                      </a:r>
                      <a:endParaRPr lang="de-DE" sz="1100" dirty="0">
                        <a:solidFill>
                          <a:srgbClr val="244894"/>
                        </a:solidFill>
                        <a:effectLst/>
                        <a:latin typeface="Calibri" panose="020F0502020204030204" pitchFamily="34" charset="0"/>
                        <a:ea typeface="Calibri" panose="020F050202020403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r">
                        <a:lnSpc>
                          <a:spcPct val="105000"/>
                        </a:lnSpc>
                        <a:spcAft>
                          <a:spcPts val="0"/>
                        </a:spcAft>
                      </a:pPr>
                      <a:r>
                        <a:rPr lang="de-DE" sz="1100" kern="1200" dirty="0">
                          <a:solidFill>
                            <a:srgbClr val="244894"/>
                          </a:solidFill>
                          <a:effectLst/>
                          <a:latin typeface="Arial" panose="020B0604020202020204" pitchFamily="34" charset="0"/>
                          <a:ea typeface="Calibri" panose="020F0502020204030204" pitchFamily="34" charset="0"/>
                          <a:cs typeface="+mn-cs"/>
                        </a:rPr>
                        <a:t>182,2</a:t>
                      </a: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r">
                        <a:lnSpc>
                          <a:spcPct val="105000"/>
                        </a:lnSpc>
                        <a:spcAft>
                          <a:spcPts val="0"/>
                        </a:spcAft>
                      </a:pPr>
                      <a:r>
                        <a:rPr lang="de-DE" sz="1100" kern="1200" dirty="0">
                          <a:solidFill>
                            <a:srgbClr val="244894"/>
                          </a:solidFill>
                          <a:effectLst/>
                          <a:latin typeface="Arial" panose="020B0604020202020204" pitchFamily="34" charset="0"/>
                          <a:ea typeface="Calibri" panose="020F0502020204030204" pitchFamily="34" charset="0"/>
                          <a:cs typeface="+mn-cs"/>
                        </a:rPr>
                        <a:t>0,3</a:t>
                      </a: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494003262"/>
                  </a:ext>
                </a:extLst>
              </a:tr>
              <a:tr h="195806">
                <a:tc>
                  <a:txBody>
                    <a:bodyPr/>
                    <a:lstStyle/>
                    <a:p>
                      <a:pPr>
                        <a:lnSpc>
                          <a:spcPct val="105000"/>
                        </a:lnSpc>
                        <a:spcAft>
                          <a:spcPts val="0"/>
                        </a:spcAft>
                      </a:pPr>
                      <a:r>
                        <a:rPr lang="de-DE" sz="1100" dirty="0">
                          <a:solidFill>
                            <a:srgbClr val="244894"/>
                          </a:solidFill>
                          <a:effectLst/>
                          <a:latin typeface="Arial" panose="020B0604020202020204" pitchFamily="34" charset="0"/>
                          <a:ea typeface="Calibri" panose="020F0502020204030204" pitchFamily="34" charset="0"/>
                        </a:rPr>
                        <a:t>Rücklagenentnahme </a:t>
                      </a:r>
                      <a:endParaRPr lang="de-DE" sz="1100" dirty="0">
                        <a:solidFill>
                          <a:srgbClr val="244894"/>
                        </a:solidFill>
                        <a:effectLst/>
                        <a:latin typeface="Calibri" panose="020F0502020204030204" pitchFamily="34" charset="0"/>
                        <a:ea typeface="Calibri" panose="020F050202020403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r">
                        <a:lnSpc>
                          <a:spcPct val="105000"/>
                        </a:lnSpc>
                        <a:spcAft>
                          <a:spcPts val="0"/>
                        </a:spcAft>
                      </a:pPr>
                      <a:r>
                        <a:rPr lang="de-DE" sz="1100" dirty="0">
                          <a:solidFill>
                            <a:srgbClr val="244894"/>
                          </a:solidFill>
                          <a:effectLst/>
                          <a:latin typeface="Arial" panose="020B0604020202020204" pitchFamily="34" charset="0"/>
                          <a:ea typeface="Calibri" panose="020F0502020204030204" pitchFamily="34" charset="0"/>
                        </a:rPr>
                        <a:t>1.211,5</a:t>
                      </a:r>
                      <a:endParaRPr lang="de-DE" sz="1100" dirty="0">
                        <a:solidFill>
                          <a:srgbClr val="244894"/>
                        </a:solidFill>
                        <a:effectLst/>
                        <a:latin typeface="Calibri" panose="020F0502020204030204" pitchFamily="34" charset="0"/>
                        <a:ea typeface="Calibri" panose="020F050202020403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r">
                        <a:lnSpc>
                          <a:spcPct val="105000"/>
                        </a:lnSpc>
                        <a:spcAft>
                          <a:spcPts val="0"/>
                        </a:spcAft>
                      </a:pPr>
                      <a:r>
                        <a:rPr lang="de-DE" sz="1100" kern="1200" dirty="0">
                          <a:solidFill>
                            <a:srgbClr val="244894"/>
                          </a:solidFill>
                          <a:effectLst/>
                          <a:latin typeface="Arial" panose="020B0604020202020204" pitchFamily="34" charset="0"/>
                          <a:ea typeface="Calibri" panose="020F0502020204030204" pitchFamily="34" charset="0"/>
                          <a:cs typeface="+mn-cs"/>
                        </a:rPr>
                        <a:t>178,4</a:t>
                      </a: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r">
                        <a:lnSpc>
                          <a:spcPct val="105000"/>
                        </a:lnSpc>
                        <a:spcAft>
                          <a:spcPts val="0"/>
                        </a:spcAft>
                      </a:pPr>
                      <a:r>
                        <a:rPr lang="de-DE" sz="1100" kern="1200" dirty="0">
                          <a:solidFill>
                            <a:srgbClr val="244894"/>
                          </a:solidFill>
                          <a:effectLst/>
                          <a:latin typeface="Arial" panose="020B0604020202020204" pitchFamily="34" charset="0"/>
                          <a:ea typeface="Calibri" panose="020F0502020204030204" pitchFamily="34" charset="0"/>
                          <a:cs typeface="+mn-cs"/>
                        </a:rPr>
                        <a:t>189,7</a:t>
                      </a: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3500114511"/>
                  </a:ext>
                </a:extLst>
              </a:tr>
              <a:tr h="205598">
                <a:tc>
                  <a:txBody>
                    <a:bodyPr/>
                    <a:lstStyle/>
                    <a:p>
                      <a:pPr>
                        <a:lnSpc>
                          <a:spcPct val="105000"/>
                        </a:lnSpc>
                        <a:spcAft>
                          <a:spcPts val="0"/>
                        </a:spcAft>
                      </a:pPr>
                      <a:r>
                        <a:rPr lang="de-DE" sz="1100" dirty="0">
                          <a:solidFill>
                            <a:srgbClr val="244894"/>
                          </a:solidFill>
                          <a:effectLst/>
                          <a:latin typeface="Arial" panose="020B0604020202020204" pitchFamily="34" charset="0"/>
                          <a:ea typeface="Calibri" panose="020F0502020204030204" pitchFamily="34" charset="0"/>
                        </a:rPr>
                        <a:t>Überschuss aus Vorjahren</a:t>
                      </a:r>
                      <a:endParaRPr lang="de-DE" sz="1100" dirty="0">
                        <a:solidFill>
                          <a:srgbClr val="244894"/>
                        </a:solidFill>
                        <a:effectLst/>
                        <a:latin typeface="Calibri" panose="020F0502020204030204" pitchFamily="34" charset="0"/>
                        <a:ea typeface="Calibri" panose="020F050202020403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5000"/>
                        </a:lnSpc>
                        <a:spcAft>
                          <a:spcPts val="0"/>
                        </a:spcAft>
                      </a:pPr>
                      <a:r>
                        <a:rPr lang="de-DE" sz="1100" dirty="0">
                          <a:solidFill>
                            <a:srgbClr val="244894"/>
                          </a:solidFill>
                          <a:effectLst/>
                          <a:latin typeface="Arial" panose="020B0604020202020204" pitchFamily="34" charset="0"/>
                          <a:ea typeface="Calibri" panose="020F0502020204030204" pitchFamily="34" charset="0"/>
                        </a:rPr>
                        <a:t>180,5</a:t>
                      </a:r>
                      <a:endParaRPr lang="de-DE" sz="1100" dirty="0">
                        <a:solidFill>
                          <a:srgbClr val="244894"/>
                        </a:solidFill>
                        <a:effectLst/>
                        <a:latin typeface="Calibri" panose="020F0502020204030204" pitchFamily="34" charset="0"/>
                        <a:ea typeface="Calibri" panose="020F050202020403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5000"/>
                        </a:lnSpc>
                        <a:spcAft>
                          <a:spcPts val="0"/>
                        </a:spcAft>
                      </a:pPr>
                      <a:r>
                        <a:rPr lang="de-DE" sz="1100" kern="1200" dirty="0">
                          <a:solidFill>
                            <a:srgbClr val="244894"/>
                          </a:solidFill>
                          <a:effectLst/>
                          <a:latin typeface="Arial" panose="020B0604020202020204" pitchFamily="34" charset="0"/>
                          <a:ea typeface="Calibri" panose="020F0502020204030204" pitchFamily="34" charset="0"/>
                          <a:cs typeface="+mn-cs"/>
                        </a:rPr>
                        <a:t>-</a:t>
                      </a: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5000"/>
                        </a:lnSpc>
                        <a:spcAft>
                          <a:spcPts val="0"/>
                        </a:spcAft>
                      </a:pPr>
                      <a:r>
                        <a:rPr lang="de-DE" sz="1100" kern="1200" dirty="0">
                          <a:solidFill>
                            <a:srgbClr val="244894"/>
                          </a:solidFill>
                          <a:effectLst/>
                          <a:latin typeface="Arial" panose="020B0604020202020204" pitchFamily="34" charset="0"/>
                          <a:ea typeface="Calibri" panose="020F0502020204030204" pitchFamily="34" charset="0"/>
                          <a:cs typeface="+mn-cs"/>
                        </a:rPr>
                        <a:t>-</a:t>
                      </a: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26912392"/>
                  </a:ext>
                </a:extLst>
              </a:tr>
              <a:tr h="279825">
                <a:tc>
                  <a:txBody>
                    <a:bodyPr/>
                    <a:lstStyle/>
                    <a:p>
                      <a:pPr>
                        <a:lnSpc>
                          <a:spcPct val="105000"/>
                        </a:lnSpc>
                        <a:spcAft>
                          <a:spcPts val="0"/>
                        </a:spcAft>
                      </a:pPr>
                      <a:r>
                        <a:rPr lang="de-DE" sz="1400" b="1" dirty="0">
                          <a:solidFill>
                            <a:srgbClr val="244894"/>
                          </a:solidFill>
                          <a:effectLst/>
                          <a:latin typeface="Arial" panose="020B0604020202020204" pitchFamily="34" charset="0"/>
                          <a:ea typeface="Calibri" panose="020F0502020204030204" pitchFamily="34" charset="0"/>
                        </a:rPr>
                        <a:t>Nettokreditaufnahme </a:t>
                      </a:r>
                      <a:endParaRPr lang="de-DE" sz="1400" dirty="0">
                        <a:solidFill>
                          <a:srgbClr val="244894"/>
                        </a:solidFill>
                        <a:effectLst/>
                        <a:latin typeface="Calibri" panose="020F0502020204030204" pitchFamily="34" charset="0"/>
                        <a:ea typeface="Calibri" panose="020F050202020403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a:lnSpc>
                          <a:spcPct val="105000"/>
                        </a:lnSpc>
                        <a:spcAft>
                          <a:spcPts val="0"/>
                        </a:spcAft>
                      </a:pPr>
                      <a:r>
                        <a:rPr lang="de-DE" sz="1400" b="1" dirty="0">
                          <a:solidFill>
                            <a:srgbClr val="244894"/>
                          </a:solidFill>
                          <a:effectLst/>
                          <a:latin typeface="Arial" panose="020B0604020202020204" pitchFamily="34" charset="0"/>
                          <a:ea typeface="Calibri" panose="020F0502020204030204" pitchFamily="34" charset="0"/>
                        </a:rPr>
                        <a:t>987,1</a:t>
                      </a:r>
                      <a:endParaRPr lang="de-DE" sz="1400" dirty="0">
                        <a:solidFill>
                          <a:srgbClr val="244894"/>
                        </a:solidFill>
                        <a:effectLst/>
                        <a:latin typeface="Calibri" panose="020F0502020204030204" pitchFamily="34" charset="0"/>
                        <a:ea typeface="Calibri" panose="020F050202020403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a:lnSpc>
                          <a:spcPct val="105000"/>
                        </a:lnSpc>
                        <a:spcAft>
                          <a:spcPts val="0"/>
                        </a:spcAft>
                      </a:pPr>
                      <a:r>
                        <a:rPr lang="de-DE" sz="1400" b="1" dirty="0">
                          <a:solidFill>
                            <a:srgbClr val="244894"/>
                          </a:solidFill>
                          <a:effectLst/>
                          <a:latin typeface="Arial" panose="020B0604020202020204" pitchFamily="34" charset="0"/>
                          <a:ea typeface="Calibri" panose="020F0502020204030204" pitchFamily="34" charset="0"/>
                        </a:rPr>
                        <a:t>0,0</a:t>
                      </a:r>
                      <a:endParaRPr lang="de-DE" sz="1400" dirty="0">
                        <a:solidFill>
                          <a:srgbClr val="244894"/>
                        </a:solidFill>
                        <a:effectLst/>
                        <a:latin typeface="Calibri" panose="020F0502020204030204" pitchFamily="34" charset="0"/>
                        <a:ea typeface="Calibri" panose="020F050202020403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a:lnSpc>
                          <a:spcPct val="105000"/>
                        </a:lnSpc>
                        <a:spcAft>
                          <a:spcPts val="0"/>
                        </a:spcAft>
                      </a:pPr>
                      <a:r>
                        <a:rPr lang="de-DE" sz="1400" b="1" dirty="0">
                          <a:solidFill>
                            <a:srgbClr val="244894"/>
                          </a:solidFill>
                          <a:effectLst/>
                          <a:latin typeface="Arial" panose="020B0604020202020204" pitchFamily="34" charset="0"/>
                          <a:ea typeface="Calibri" panose="020F0502020204030204" pitchFamily="34" charset="0"/>
                        </a:rPr>
                        <a:t>-110,0</a:t>
                      </a:r>
                      <a:endParaRPr lang="de-DE" sz="1400" dirty="0">
                        <a:solidFill>
                          <a:srgbClr val="244894"/>
                        </a:solidFill>
                        <a:effectLst/>
                        <a:latin typeface="Calibri" panose="020F0502020204030204" pitchFamily="34" charset="0"/>
                        <a:ea typeface="Calibri" panose="020F050202020403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3794644493"/>
                  </a:ext>
                </a:extLst>
              </a:tr>
              <a:tr h="195806">
                <a:tc>
                  <a:txBody>
                    <a:bodyPr/>
                    <a:lstStyle/>
                    <a:p>
                      <a:pPr>
                        <a:lnSpc>
                          <a:spcPct val="105000"/>
                        </a:lnSpc>
                        <a:spcAft>
                          <a:spcPts val="0"/>
                        </a:spcAft>
                      </a:pPr>
                      <a:r>
                        <a:rPr lang="de-DE" sz="900" dirty="0">
                          <a:solidFill>
                            <a:srgbClr val="244894"/>
                          </a:solidFill>
                          <a:effectLst/>
                          <a:latin typeface="Arial" panose="020B0604020202020204" pitchFamily="34" charset="0"/>
                          <a:ea typeface="Calibri" panose="020F0502020204030204" pitchFamily="34" charset="0"/>
                        </a:rPr>
                        <a:t>nachrichtlich:</a:t>
                      </a:r>
                      <a:endParaRPr lang="de-DE" sz="900" dirty="0">
                        <a:solidFill>
                          <a:srgbClr val="244894"/>
                        </a:solidFill>
                        <a:effectLst/>
                        <a:latin typeface="Calibri" panose="020F0502020204030204" pitchFamily="34" charset="0"/>
                        <a:ea typeface="Calibri" panose="020F050202020403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a:lnSpc>
                          <a:spcPct val="105000"/>
                        </a:lnSpc>
                        <a:spcAft>
                          <a:spcPts val="0"/>
                        </a:spcAft>
                      </a:pPr>
                      <a:r>
                        <a:rPr lang="de-DE" sz="900" dirty="0">
                          <a:solidFill>
                            <a:srgbClr val="244894"/>
                          </a:solidFill>
                          <a:effectLst/>
                          <a:latin typeface="Arial" panose="020B0604020202020204" pitchFamily="34" charset="0"/>
                          <a:ea typeface="Calibri" panose="020F0502020204030204" pitchFamily="34" charset="0"/>
                        </a:rPr>
                        <a:t> </a:t>
                      </a:r>
                      <a:endParaRPr lang="de-DE" sz="900" dirty="0">
                        <a:solidFill>
                          <a:srgbClr val="244894"/>
                        </a:solidFill>
                        <a:effectLst/>
                        <a:latin typeface="Calibri" panose="020F0502020204030204" pitchFamily="34" charset="0"/>
                        <a:ea typeface="Calibri" panose="020F050202020403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a:lnSpc>
                          <a:spcPct val="105000"/>
                        </a:lnSpc>
                        <a:spcAft>
                          <a:spcPts val="0"/>
                        </a:spcAft>
                      </a:pPr>
                      <a:r>
                        <a:rPr lang="de-DE" sz="900" dirty="0">
                          <a:solidFill>
                            <a:srgbClr val="244894"/>
                          </a:solidFill>
                          <a:effectLst/>
                          <a:latin typeface="Arial" panose="020B0604020202020204" pitchFamily="34" charset="0"/>
                          <a:ea typeface="Calibri" panose="020F0502020204030204" pitchFamily="34" charset="0"/>
                        </a:rPr>
                        <a:t> </a:t>
                      </a:r>
                      <a:endParaRPr lang="de-DE" sz="900" dirty="0">
                        <a:solidFill>
                          <a:srgbClr val="244894"/>
                        </a:solidFill>
                        <a:effectLst/>
                        <a:latin typeface="Calibri" panose="020F0502020204030204" pitchFamily="34" charset="0"/>
                        <a:ea typeface="Calibri" panose="020F050202020403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a:lnSpc>
                          <a:spcPct val="105000"/>
                        </a:lnSpc>
                        <a:spcAft>
                          <a:spcPts val="0"/>
                        </a:spcAft>
                      </a:pPr>
                      <a:r>
                        <a:rPr lang="de-DE" sz="900" dirty="0">
                          <a:solidFill>
                            <a:srgbClr val="244894"/>
                          </a:solidFill>
                          <a:effectLst/>
                          <a:latin typeface="Arial" panose="020B0604020202020204" pitchFamily="34" charset="0"/>
                          <a:ea typeface="Calibri" panose="020F0502020204030204" pitchFamily="34" charset="0"/>
                        </a:rPr>
                        <a:t> </a:t>
                      </a:r>
                      <a:endParaRPr lang="de-DE" sz="900" dirty="0">
                        <a:solidFill>
                          <a:srgbClr val="244894"/>
                        </a:solidFill>
                        <a:effectLst/>
                        <a:latin typeface="Calibri" panose="020F0502020204030204" pitchFamily="34" charset="0"/>
                        <a:ea typeface="Calibri" panose="020F050202020403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4142013930"/>
                  </a:ext>
                </a:extLst>
              </a:tr>
              <a:tr h="205598">
                <a:tc>
                  <a:txBody>
                    <a:bodyPr/>
                    <a:lstStyle/>
                    <a:p>
                      <a:pPr>
                        <a:lnSpc>
                          <a:spcPct val="105000"/>
                        </a:lnSpc>
                        <a:spcAft>
                          <a:spcPts val="0"/>
                        </a:spcAft>
                      </a:pPr>
                      <a:r>
                        <a:rPr lang="de-DE" sz="1100" dirty="0">
                          <a:solidFill>
                            <a:srgbClr val="244894"/>
                          </a:solidFill>
                          <a:effectLst/>
                          <a:latin typeface="Arial" panose="020B0604020202020204" pitchFamily="34" charset="0"/>
                          <a:ea typeface="Calibri" panose="020F0502020204030204" pitchFamily="34" charset="0"/>
                        </a:rPr>
                        <a:t>zulässige NKA lt. Schuldenbremse</a:t>
                      </a:r>
                      <a:endParaRPr lang="de-DE" sz="1100" dirty="0">
                        <a:solidFill>
                          <a:srgbClr val="244894"/>
                        </a:solidFill>
                        <a:effectLst/>
                        <a:latin typeface="Calibri" panose="020F0502020204030204" pitchFamily="34" charset="0"/>
                        <a:ea typeface="Calibri" panose="020F050202020403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lnSpc>
                          <a:spcPct val="105000"/>
                        </a:lnSpc>
                        <a:spcAft>
                          <a:spcPts val="0"/>
                        </a:spcAft>
                      </a:pPr>
                      <a:r>
                        <a:rPr lang="de-DE" sz="1100" dirty="0">
                          <a:solidFill>
                            <a:srgbClr val="244894"/>
                          </a:solidFill>
                          <a:effectLst/>
                          <a:latin typeface="Arial" panose="020B0604020202020204" pitchFamily="34" charset="0"/>
                          <a:ea typeface="Calibri" panose="020F0502020204030204" pitchFamily="34" charset="0"/>
                        </a:rPr>
                        <a:t>216,1</a:t>
                      </a:r>
                      <a:endParaRPr lang="de-DE" sz="1100" dirty="0">
                        <a:solidFill>
                          <a:srgbClr val="244894"/>
                        </a:solidFill>
                        <a:effectLst/>
                        <a:latin typeface="Calibri" panose="020F0502020204030204" pitchFamily="34" charset="0"/>
                        <a:ea typeface="Calibri" panose="020F050202020403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lnSpc>
                          <a:spcPct val="105000"/>
                        </a:lnSpc>
                        <a:spcAft>
                          <a:spcPts val="0"/>
                        </a:spcAft>
                      </a:pPr>
                      <a:r>
                        <a:rPr lang="de-DE" sz="1100" dirty="0">
                          <a:solidFill>
                            <a:srgbClr val="244894"/>
                          </a:solidFill>
                          <a:effectLst/>
                          <a:latin typeface="Arial" panose="020B0604020202020204" pitchFamily="34" charset="0"/>
                          <a:ea typeface="Calibri" panose="020F0502020204030204" pitchFamily="34" charset="0"/>
                        </a:rPr>
                        <a:t>32,3</a:t>
                      </a:r>
                      <a:endParaRPr lang="de-DE" sz="1100" dirty="0">
                        <a:solidFill>
                          <a:srgbClr val="244894"/>
                        </a:solidFill>
                        <a:effectLst/>
                        <a:latin typeface="Calibri" panose="020F0502020204030204" pitchFamily="34" charset="0"/>
                        <a:ea typeface="Calibri" panose="020F050202020403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lnSpc>
                          <a:spcPct val="105000"/>
                        </a:lnSpc>
                        <a:spcAft>
                          <a:spcPts val="0"/>
                        </a:spcAft>
                      </a:pPr>
                      <a:r>
                        <a:rPr lang="de-DE" sz="1100" dirty="0">
                          <a:solidFill>
                            <a:srgbClr val="244894"/>
                          </a:solidFill>
                          <a:effectLst/>
                          <a:latin typeface="Arial" panose="020B0604020202020204" pitchFamily="34" charset="0"/>
                          <a:ea typeface="Calibri" panose="020F0502020204030204" pitchFamily="34" charset="0"/>
                        </a:rPr>
                        <a:t>-99,1</a:t>
                      </a:r>
                      <a:endParaRPr lang="de-DE" sz="1100" dirty="0">
                        <a:solidFill>
                          <a:srgbClr val="244894"/>
                        </a:solidFill>
                        <a:effectLst/>
                        <a:latin typeface="Calibri" panose="020F0502020204030204" pitchFamily="34" charset="0"/>
                        <a:ea typeface="Calibri" panose="020F050202020403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125062100"/>
                  </a:ext>
                </a:extLst>
              </a:tr>
              <a:tr h="205598">
                <a:tc>
                  <a:txBody>
                    <a:bodyPr/>
                    <a:lstStyle/>
                    <a:p>
                      <a:pPr>
                        <a:lnSpc>
                          <a:spcPct val="105000"/>
                        </a:lnSpc>
                        <a:spcAft>
                          <a:spcPts val="0"/>
                        </a:spcAft>
                      </a:pPr>
                      <a:r>
                        <a:rPr lang="de-DE" sz="1100" kern="1200" dirty="0">
                          <a:solidFill>
                            <a:srgbClr val="244894"/>
                          </a:solidFill>
                          <a:effectLst/>
                          <a:latin typeface="Arial" panose="020B0604020202020204" pitchFamily="34" charset="0"/>
                          <a:ea typeface="Calibri" panose="020F0502020204030204" pitchFamily="34" charset="0"/>
                          <a:cs typeface="+mn-cs"/>
                        </a:rPr>
                        <a:t>Globale Mehr-/Minderausgaben (+/-)</a:t>
                      </a: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r" defTabSz="914400" rtl="0" eaLnBrk="1" latinLnBrk="0" hangingPunct="1">
                        <a:lnSpc>
                          <a:spcPct val="105000"/>
                        </a:lnSpc>
                        <a:spcAft>
                          <a:spcPts val="0"/>
                        </a:spcAft>
                      </a:pPr>
                      <a:r>
                        <a:rPr lang="de-DE" sz="1100" kern="1200" dirty="0">
                          <a:solidFill>
                            <a:srgbClr val="244894"/>
                          </a:solidFill>
                          <a:effectLst/>
                          <a:latin typeface="Arial" panose="020B0604020202020204" pitchFamily="34" charset="0"/>
                          <a:ea typeface="Calibri" panose="020F0502020204030204" pitchFamily="34" charset="0"/>
                          <a:cs typeface="+mn-cs"/>
                        </a:rPr>
                        <a:t>150</a:t>
                      </a: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r" defTabSz="914400" rtl="0" eaLnBrk="1" latinLnBrk="0" hangingPunct="1">
                        <a:lnSpc>
                          <a:spcPct val="105000"/>
                        </a:lnSpc>
                        <a:spcAft>
                          <a:spcPts val="0"/>
                        </a:spcAft>
                      </a:pPr>
                      <a:r>
                        <a:rPr lang="de-DE" sz="1100" kern="1200" dirty="0">
                          <a:solidFill>
                            <a:srgbClr val="244894"/>
                          </a:solidFill>
                          <a:effectLst/>
                          <a:latin typeface="Arial" panose="020B0604020202020204" pitchFamily="34" charset="0"/>
                          <a:ea typeface="Calibri" panose="020F0502020204030204" pitchFamily="34" charset="0"/>
                          <a:cs typeface="+mn-cs"/>
                        </a:rPr>
                        <a:t>-250</a:t>
                      </a: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r" defTabSz="914400" rtl="0" eaLnBrk="1" latinLnBrk="0" hangingPunct="1">
                        <a:lnSpc>
                          <a:spcPct val="105000"/>
                        </a:lnSpc>
                        <a:spcAft>
                          <a:spcPts val="0"/>
                        </a:spcAft>
                      </a:pPr>
                      <a:r>
                        <a:rPr lang="de-DE" sz="1100" kern="1200" dirty="0">
                          <a:solidFill>
                            <a:srgbClr val="244894"/>
                          </a:solidFill>
                          <a:effectLst/>
                          <a:latin typeface="Arial" panose="020B0604020202020204" pitchFamily="34" charset="0"/>
                          <a:ea typeface="Calibri" panose="020F0502020204030204" pitchFamily="34" charset="0"/>
                          <a:cs typeface="+mn-cs"/>
                        </a:rPr>
                        <a:t>-450</a:t>
                      </a: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815193528"/>
                  </a:ext>
                </a:extLst>
              </a:tr>
            </a:tbl>
          </a:graphicData>
        </a:graphic>
      </p:graphicFrame>
      <p:sp>
        <p:nvSpPr>
          <p:cNvPr id="7" name="Rechteck 6"/>
          <p:cNvSpPr/>
          <p:nvPr/>
        </p:nvSpPr>
        <p:spPr>
          <a:xfrm>
            <a:off x="840688" y="5821494"/>
            <a:ext cx="2273379" cy="261610"/>
          </a:xfrm>
          <a:prstGeom prst="rect">
            <a:avLst/>
          </a:prstGeom>
        </p:spPr>
        <p:txBody>
          <a:bodyPr wrap="none">
            <a:spAutoFit/>
          </a:bodyPr>
          <a:lstStyle/>
          <a:p>
            <a:pPr lvl="0" eaLnBrk="0" hangingPunct="0"/>
            <a:r>
              <a:rPr lang="de-DE" altLang="de-DE" sz="1100" dirty="0">
                <a:solidFill>
                  <a:srgbClr val="244894"/>
                </a:solidFill>
                <a:latin typeface="Arial" panose="020B0604020202020204" pitchFamily="34" charset="0"/>
                <a:ea typeface="Calibri" panose="020F0502020204030204" pitchFamily="34" charset="0"/>
                <a:cs typeface="Arial" panose="020B0604020202020204" pitchFamily="34" charset="0"/>
              </a:rPr>
              <a:t>Abweichungen </a:t>
            </a:r>
            <a:r>
              <a:rPr lang="de-DE" altLang="de-DE" sz="1100" dirty="0" smtClean="0">
                <a:solidFill>
                  <a:srgbClr val="244894"/>
                </a:solidFill>
                <a:latin typeface="Arial" panose="020B0604020202020204" pitchFamily="34" charset="0"/>
                <a:ea typeface="Calibri" panose="020F0502020204030204" pitchFamily="34" charset="0"/>
                <a:cs typeface="Arial" panose="020B0604020202020204" pitchFamily="34" charset="0"/>
              </a:rPr>
              <a:t>durch Rundungen</a:t>
            </a:r>
            <a:endParaRPr lang="de-DE" altLang="de-DE" sz="3600" dirty="0">
              <a:latin typeface="Arial" panose="020B0604020202020204" pitchFamily="34" charset="0"/>
            </a:endParaRPr>
          </a:p>
        </p:txBody>
      </p:sp>
    </p:spTree>
    <p:extLst>
      <p:ext uri="{BB962C8B-B14F-4D97-AF65-F5344CB8AC3E}">
        <p14:creationId xmlns:p14="http://schemas.microsoft.com/office/powerpoint/2010/main" val="25673543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el 1"/>
          <p:cNvSpPr>
            <a:spLocks noGrp="1"/>
          </p:cNvSpPr>
          <p:nvPr>
            <p:ph type="title"/>
          </p:nvPr>
        </p:nvSpPr>
        <p:spPr>
          <a:xfrm>
            <a:off x="814388" y="566738"/>
            <a:ext cx="7107237" cy="476250"/>
          </a:xfrm>
        </p:spPr>
        <p:txBody>
          <a:bodyPr/>
          <a:lstStyle/>
          <a:p>
            <a:r>
              <a:rPr lang="de-DE" altLang="de-DE" dirty="0" smtClean="0"/>
              <a:t>Haushaltsentwurf 2023/2024</a:t>
            </a:r>
          </a:p>
        </p:txBody>
      </p:sp>
      <p:sp>
        <p:nvSpPr>
          <p:cNvPr id="4" name="Foliennummernplatzhalter 3"/>
          <p:cNvSpPr>
            <a:spLocks noGrp="1"/>
          </p:cNvSpPr>
          <p:nvPr>
            <p:ph type="sldNum" sz="quarter" idx="10"/>
          </p:nvPr>
        </p:nvSpPr>
        <p:spPr/>
        <p:txBody>
          <a:bodyPr/>
          <a:lstStyle/>
          <a:p>
            <a:pPr>
              <a:defRPr/>
            </a:pPr>
            <a:fld id="{3278A447-42B0-4BE2-81C0-FED915C13FA2}" type="slidenum">
              <a:rPr lang="it-IT"/>
              <a:pPr>
                <a:defRPr/>
              </a:pPr>
              <a:t>11</a:t>
            </a:fld>
            <a:endParaRPr lang="it-IT" dirty="0"/>
          </a:p>
        </p:txBody>
      </p:sp>
      <p:sp>
        <p:nvSpPr>
          <p:cNvPr id="9" name="Titel 1"/>
          <p:cNvSpPr txBox="1">
            <a:spLocks/>
          </p:cNvSpPr>
          <p:nvPr/>
        </p:nvSpPr>
        <p:spPr bwMode="auto">
          <a:xfrm>
            <a:off x="814388" y="1048863"/>
            <a:ext cx="8034396" cy="354487"/>
          </a:xfrm>
          <a:prstGeom prst="rect">
            <a:avLst/>
          </a:prstGeom>
          <a:noFill/>
          <a:ln w="9525">
            <a:noFill/>
            <a:miter lim="800000"/>
            <a:headEnd/>
            <a:tailEnd/>
          </a:ln>
        </p:spPr>
        <p:txBody>
          <a:bodyPr/>
          <a:lstStyle/>
          <a:p>
            <a:pPr eaLnBrk="0" hangingPunct="0">
              <a:defRPr/>
            </a:pPr>
            <a:r>
              <a:rPr lang="de-DE" altLang="de-DE" b="1" dirty="0" smtClean="0">
                <a:solidFill>
                  <a:srgbClr val="C00000"/>
                </a:solidFill>
              </a:rPr>
              <a:t>Der Landeshaushalt setzt Zeichen gegen die Krisen </a:t>
            </a:r>
            <a:endParaRPr lang="de-DE" altLang="de-DE" b="1" dirty="0">
              <a:solidFill>
                <a:srgbClr val="C00000"/>
              </a:solidFill>
            </a:endParaRPr>
          </a:p>
        </p:txBody>
      </p:sp>
      <p:sp>
        <p:nvSpPr>
          <p:cNvPr id="8" name="Rechteck 7"/>
          <p:cNvSpPr/>
          <p:nvPr/>
        </p:nvSpPr>
        <p:spPr>
          <a:xfrm>
            <a:off x="814388" y="1538288"/>
            <a:ext cx="9900000" cy="4231928"/>
          </a:xfrm>
          <a:prstGeom prst="rect">
            <a:avLst/>
          </a:prstGeom>
        </p:spPr>
        <p:txBody>
          <a:bodyPr wrap="square">
            <a:spAutoFit/>
          </a:bodyPr>
          <a:lstStyle/>
          <a:p>
            <a:pPr marL="358775" indent="-358775" algn="just">
              <a:spcBef>
                <a:spcPts val="600"/>
              </a:spcBef>
              <a:spcAft>
                <a:spcPts val="1200"/>
              </a:spcAft>
              <a:buFontTx/>
              <a:buChar char="-"/>
            </a:pPr>
            <a:r>
              <a:rPr lang="de-DE" sz="1600" dirty="0" smtClean="0">
                <a:solidFill>
                  <a:srgbClr val="244894"/>
                </a:solidFill>
              </a:rPr>
              <a:t>In </a:t>
            </a:r>
            <a:r>
              <a:rPr lang="de-DE" sz="1600" dirty="0">
                <a:solidFill>
                  <a:srgbClr val="244894"/>
                </a:solidFill>
              </a:rPr>
              <a:t>Folge der hohen Zahl an Kriegsflüchtlingen aus der Ukraine sowie zur Unterbringung und Betreuung weiterer hilfs- und schutzbedürftiger Menschen werden die </a:t>
            </a:r>
            <a:r>
              <a:rPr lang="de-DE" sz="1600" b="1" dirty="0" smtClean="0">
                <a:solidFill>
                  <a:srgbClr val="244894"/>
                </a:solidFill>
              </a:rPr>
              <a:t>Flüchtlingsausgaben</a:t>
            </a:r>
            <a:r>
              <a:rPr lang="de-DE" sz="1600" dirty="0" smtClean="0">
                <a:solidFill>
                  <a:srgbClr val="244894"/>
                </a:solidFill>
              </a:rPr>
              <a:t> 2023 um rund </a:t>
            </a:r>
            <a:r>
              <a:rPr lang="de-DE" sz="1600" dirty="0">
                <a:solidFill>
                  <a:srgbClr val="244894"/>
                </a:solidFill>
              </a:rPr>
              <a:t>150 Mio. Euro </a:t>
            </a:r>
            <a:r>
              <a:rPr lang="de-DE" sz="1600" dirty="0" smtClean="0">
                <a:solidFill>
                  <a:srgbClr val="244894"/>
                </a:solidFill>
              </a:rPr>
              <a:t>angehoben. </a:t>
            </a:r>
          </a:p>
          <a:p>
            <a:pPr marL="358775" indent="-358775" algn="just">
              <a:spcBef>
                <a:spcPts val="600"/>
              </a:spcBef>
              <a:spcAft>
                <a:spcPts val="1200"/>
              </a:spcAft>
              <a:buFontTx/>
              <a:buChar char="-"/>
            </a:pPr>
            <a:r>
              <a:rPr lang="de-DE" sz="1600" dirty="0" smtClean="0">
                <a:solidFill>
                  <a:srgbClr val="244894"/>
                </a:solidFill>
              </a:rPr>
              <a:t>Als </a:t>
            </a:r>
            <a:r>
              <a:rPr lang="de-DE" sz="1600" b="1" dirty="0">
                <a:solidFill>
                  <a:srgbClr val="244894"/>
                </a:solidFill>
              </a:rPr>
              <a:t>Vorsorge für weitere derzeit noch nicht absehbare krisenhafte Entwicklungen </a:t>
            </a:r>
            <a:r>
              <a:rPr lang="de-DE" sz="1600" dirty="0" smtClean="0">
                <a:solidFill>
                  <a:srgbClr val="244894"/>
                </a:solidFill>
              </a:rPr>
              <a:t>ist </a:t>
            </a:r>
            <a:r>
              <a:rPr lang="de-DE" sz="1600" dirty="0">
                <a:solidFill>
                  <a:srgbClr val="244894"/>
                </a:solidFill>
              </a:rPr>
              <a:t>im Haushaltsentwurf für </a:t>
            </a:r>
            <a:r>
              <a:rPr lang="de-DE" sz="1600" dirty="0" smtClean="0">
                <a:solidFill>
                  <a:srgbClr val="244894"/>
                </a:solidFill>
              </a:rPr>
              <a:t>2023 </a:t>
            </a:r>
            <a:r>
              <a:rPr lang="de-DE" sz="1600" dirty="0">
                <a:solidFill>
                  <a:srgbClr val="244894"/>
                </a:solidFill>
              </a:rPr>
              <a:t>eine globale Mehrausgabe in Höhe von 200 Mio. Euro </a:t>
            </a:r>
            <a:r>
              <a:rPr lang="de-DE" sz="1600" dirty="0" smtClean="0">
                <a:solidFill>
                  <a:srgbClr val="244894"/>
                </a:solidFill>
              </a:rPr>
              <a:t>enthalten.</a:t>
            </a:r>
            <a:r>
              <a:rPr lang="de-DE" dirty="0" smtClean="0"/>
              <a:t> </a:t>
            </a:r>
          </a:p>
          <a:p>
            <a:pPr marL="358775" indent="-358775" algn="just">
              <a:spcBef>
                <a:spcPts val="600"/>
              </a:spcBef>
              <a:spcAft>
                <a:spcPts val="1200"/>
              </a:spcAft>
              <a:buFontTx/>
              <a:buChar char="-"/>
            </a:pPr>
            <a:r>
              <a:rPr lang="de-DE" sz="1600" dirty="0">
                <a:solidFill>
                  <a:srgbClr val="244894"/>
                </a:solidFill>
              </a:rPr>
              <a:t>Bei der </a:t>
            </a:r>
            <a:r>
              <a:rPr lang="de-DE" sz="1600" b="1" dirty="0" smtClean="0">
                <a:solidFill>
                  <a:srgbClr val="244894"/>
                </a:solidFill>
              </a:rPr>
              <a:t>Corona-Pandemie</a:t>
            </a:r>
            <a:r>
              <a:rPr lang="de-DE" sz="1600" dirty="0" smtClean="0">
                <a:solidFill>
                  <a:srgbClr val="244894"/>
                </a:solidFill>
              </a:rPr>
              <a:t> scheint das Schlimmste überstanden</a:t>
            </a:r>
            <a:r>
              <a:rPr lang="de-DE" sz="1600" dirty="0">
                <a:solidFill>
                  <a:srgbClr val="244894"/>
                </a:solidFill>
              </a:rPr>
              <a:t>. Dennoch sorgt das Land </a:t>
            </a:r>
            <a:r>
              <a:rPr lang="de-DE" sz="1600" dirty="0" smtClean="0">
                <a:solidFill>
                  <a:srgbClr val="244894"/>
                </a:solidFill>
              </a:rPr>
              <a:t>mit 80 </a:t>
            </a:r>
            <a:r>
              <a:rPr lang="de-DE" sz="1600" dirty="0">
                <a:solidFill>
                  <a:srgbClr val="244894"/>
                </a:solidFill>
              </a:rPr>
              <a:t>Mio. Euro für Impfkampagnen, Testungen und Verdienstausfälle vor. </a:t>
            </a:r>
            <a:endParaRPr lang="de-DE" sz="1600" dirty="0" smtClean="0">
              <a:solidFill>
                <a:srgbClr val="244894"/>
              </a:solidFill>
            </a:endParaRPr>
          </a:p>
          <a:p>
            <a:pPr marL="358775" indent="-358775" algn="just">
              <a:spcBef>
                <a:spcPts val="600"/>
              </a:spcBef>
              <a:spcAft>
                <a:spcPts val="1200"/>
              </a:spcAft>
              <a:buFontTx/>
              <a:buChar char="-"/>
            </a:pPr>
            <a:r>
              <a:rPr lang="de-DE" sz="1600" dirty="0" smtClean="0">
                <a:solidFill>
                  <a:srgbClr val="244894"/>
                </a:solidFill>
              </a:rPr>
              <a:t>Die Ausgaben für </a:t>
            </a:r>
            <a:r>
              <a:rPr lang="de-DE" sz="1600" b="1" dirty="0" smtClean="0">
                <a:solidFill>
                  <a:srgbClr val="244894"/>
                </a:solidFill>
              </a:rPr>
              <a:t>Investitionen</a:t>
            </a:r>
            <a:r>
              <a:rPr lang="de-DE" sz="1600" dirty="0" smtClean="0">
                <a:solidFill>
                  <a:srgbClr val="244894"/>
                </a:solidFill>
              </a:rPr>
              <a:t> liegen 2023 und 2024 </a:t>
            </a:r>
            <a:r>
              <a:rPr lang="de-DE" sz="1600" b="1" dirty="0" smtClean="0">
                <a:solidFill>
                  <a:srgbClr val="244894"/>
                </a:solidFill>
              </a:rPr>
              <a:t>erstmals über 3 Mrd. Euro</a:t>
            </a:r>
            <a:r>
              <a:rPr lang="de-DE" sz="1600" dirty="0" smtClean="0">
                <a:solidFill>
                  <a:srgbClr val="244894"/>
                </a:solidFill>
              </a:rPr>
              <a:t>. </a:t>
            </a:r>
            <a:r>
              <a:rPr lang="de-DE" sz="1600" b="1" dirty="0" smtClean="0">
                <a:solidFill>
                  <a:srgbClr val="244894"/>
                </a:solidFill>
              </a:rPr>
              <a:t>Das stützt die Konjunktur</a:t>
            </a:r>
            <a:r>
              <a:rPr lang="de-DE" sz="1600" dirty="0" smtClean="0">
                <a:solidFill>
                  <a:srgbClr val="244894"/>
                </a:solidFill>
              </a:rPr>
              <a:t>. </a:t>
            </a:r>
          </a:p>
          <a:p>
            <a:pPr marL="358775" indent="-358775" algn="just">
              <a:spcBef>
                <a:spcPts val="600"/>
              </a:spcBef>
              <a:spcAft>
                <a:spcPts val="1200"/>
              </a:spcAft>
              <a:buFontTx/>
              <a:buChar char="-"/>
            </a:pPr>
            <a:r>
              <a:rPr lang="de-DE" sz="1600" dirty="0" smtClean="0">
                <a:solidFill>
                  <a:srgbClr val="244894"/>
                </a:solidFill>
              </a:rPr>
              <a:t>Die </a:t>
            </a:r>
            <a:r>
              <a:rPr lang="de-DE" sz="1600" b="1" dirty="0" smtClean="0">
                <a:solidFill>
                  <a:srgbClr val="244894"/>
                </a:solidFill>
              </a:rPr>
              <a:t>Regelgrenze der Schuldenbremse wird eingehalten</a:t>
            </a:r>
            <a:r>
              <a:rPr lang="de-DE" sz="1600" dirty="0" smtClean="0">
                <a:solidFill>
                  <a:srgbClr val="244894"/>
                </a:solidFill>
              </a:rPr>
              <a:t>. </a:t>
            </a:r>
            <a:r>
              <a:rPr lang="de-DE" sz="1600" dirty="0">
                <a:solidFill>
                  <a:srgbClr val="244894"/>
                </a:solidFill>
              </a:rPr>
              <a:t>Das </a:t>
            </a:r>
            <a:r>
              <a:rPr lang="de-DE" sz="1600" dirty="0" smtClean="0">
                <a:solidFill>
                  <a:srgbClr val="244894"/>
                </a:solidFill>
              </a:rPr>
              <a:t>fördert </a:t>
            </a:r>
            <a:r>
              <a:rPr lang="de-DE" sz="1600" dirty="0">
                <a:solidFill>
                  <a:srgbClr val="244894"/>
                </a:solidFill>
              </a:rPr>
              <a:t>das Vertrauen in die langfristige Solidität der öffentlichen Haushalte und </a:t>
            </a:r>
            <a:r>
              <a:rPr lang="de-DE" sz="1600" b="1" dirty="0">
                <a:solidFill>
                  <a:srgbClr val="244894"/>
                </a:solidFill>
              </a:rPr>
              <a:t>reduziert inflationäre Tendenzen</a:t>
            </a:r>
            <a:r>
              <a:rPr lang="de-DE" sz="1600" dirty="0">
                <a:solidFill>
                  <a:srgbClr val="244894"/>
                </a:solidFill>
              </a:rPr>
              <a:t>.</a:t>
            </a:r>
          </a:p>
          <a:p>
            <a:pPr algn="just">
              <a:spcBef>
                <a:spcPts val="600"/>
              </a:spcBef>
              <a:spcAft>
                <a:spcPts val="1200"/>
              </a:spcAft>
            </a:pPr>
            <a:endParaRPr lang="de-DE" sz="1600" dirty="0" smtClean="0">
              <a:solidFill>
                <a:srgbClr val="244894"/>
              </a:solidFill>
            </a:endParaRPr>
          </a:p>
        </p:txBody>
      </p:sp>
    </p:spTree>
    <p:extLst>
      <p:ext uri="{BB962C8B-B14F-4D97-AF65-F5344CB8AC3E}">
        <p14:creationId xmlns:p14="http://schemas.microsoft.com/office/powerpoint/2010/main" val="37731678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el 1"/>
          <p:cNvSpPr>
            <a:spLocks noGrp="1"/>
          </p:cNvSpPr>
          <p:nvPr>
            <p:ph type="title"/>
          </p:nvPr>
        </p:nvSpPr>
        <p:spPr>
          <a:xfrm>
            <a:off x="814388" y="566738"/>
            <a:ext cx="7107237" cy="476250"/>
          </a:xfrm>
        </p:spPr>
        <p:txBody>
          <a:bodyPr/>
          <a:lstStyle/>
          <a:p>
            <a:r>
              <a:rPr lang="de-DE" altLang="de-DE" dirty="0" smtClean="0"/>
              <a:t>Haushaltsentwurf 2023/2024</a:t>
            </a:r>
          </a:p>
        </p:txBody>
      </p:sp>
      <p:sp>
        <p:nvSpPr>
          <p:cNvPr id="4" name="Foliennummernplatzhalter 3"/>
          <p:cNvSpPr>
            <a:spLocks noGrp="1"/>
          </p:cNvSpPr>
          <p:nvPr>
            <p:ph type="sldNum" sz="quarter" idx="10"/>
          </p:nvPr>
        </p:nvSpPr>
        <p:spPr/>
        <p:txBody>
          <a:bodyPr/>
          <a:lstStyle/>
          <a:p>
            <a:pPr>
              <a:defRPr/>
            </a:pPr>
            <a:fld id="{3278A447-42B0-4BE2-81C0-FED915C13FA2}" type="slidenum">
              <a:rPr lang="it-IT"/>
              <a:pPr>
                <a:defRPr/>
              </a:pPr>
              <a:t>12</a:t>
            </a:fld>
            <a:endParaRPr lang="it-IT" dirty="0"/>
          </a:p>
        </p:txBody>
      </p:sp>
      <p:sp>
        <p:nvSpPr>
          <p:cNvPr id="9" name="Titel 1"/>
          <p:cNvSpPr txBox="1">
            <a:spLocks/>
          </p:cNvSpPr>
          <p:nvPr/>
        </p:nvSpPr>
        <p:spPr bwMode="auto">
          <a:xfrm>
            <a:off x="814388" y="1048863"/>
            <a:ext cx="8034396" cy="354487"/>
          </a:xfrm>
          <a:prstGeom prst="rect">
            <a:avLst/>
          </a:prstGeom>
          <a:noFill/>
          <a:ln w="9525">
            <a:noFill/>
            <a:miter lim="800000"/>
            <a:headEnd/>
            <a:tailEnd/>
          </a:ln>
        </p:spPr>
        <p:txBody>
          <a:bodyPr/>
          <a:lstStyle/>
          <a:p>
            <a:pPr eaLnBrk="0" hangingPunct="0">
              <a:defRPr/>
            </a:pPr>
            <a:r>
              <a:rPr lang="de-DE" altLang="de-DE" b="1" dirty="0" smtClean="0">
                <a:solidFill>
                  <a:srgbClr val="C00000"/>
                </a:solidFill>
              </a:rPr>
              <a:t>Land stützt Konjunktur - Investitionen übersteigen erstmals 3 Mrd. Euro</a:t>
            </a:r>
            <a:endParaRPr lang="de-DE" altLang="de-DE" b="1" dirty="0">
              <a:solidFill>
                <a:srgbClr val="C00000"/>
              </a:solidFill>
            </a:endParaRPr>
          </a:p>
        </p:txBody>
      </p:sp>
      <p:graphicFrame>
        <p:nvGraphicFramePr>
          <p:cNvPr id="8" name="Diagramm 7"/>
          <p:cNvGraphicFramePr>
            <a:graphicFrameLocks/>
          </p:cNvGraphicFramePr>
          <p:nvPr>
            <p:extLst>
              <p:ext uri="{D42A27DB-BD31-4B8C-83A1-F6EECF244321}">
                <p14:modId xmlns:p14="http://schemas.microsoft.com/office/powerpoint/2010/main" val="861109089"/>
              </p:ext>
            </p:extLst>
          </p:nvPr>
        </p:nvGraphicFramePr>
        <p:xfrm>
          <a:off x="796164" y="1538288"/>
          <a:ext cx="9900000" cy="3960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816059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el 1"/>
          <p:cNvSpPr>
            <a:spLocks noGrp="1"/>
          </p:cNvSpPr>
          <p:nvPr>
            <p:ph type="title"/>
          </p:nvPr>
        </p:nvSpPr>
        <p:spPr>
          <a:xfrm>
            <a:off x="814388" y="566738"/>
            <a:ext cx="7107237" cy="476250"/>
          </a:xfrm>
        </p:spPr>
        <p:txBody>
          <a:bodyPr/>
          <a:lstStyle/>
          <a:p>
            <a:r>
              <a:rPr lang="de-DE" altLang="de-DE" dirty="0" smtClean="0"/>
              <a:t>Haushaltsentwurf 2023/2024</a:t>
            </a:r>
          </a:p>
        </p:txBody>
      </p:sp>
      <p:sp>
        <p:nvSpPr>
          <p:cNvPr id="4" name="Foliennummernplatzhalter 3"/>
          <p:cNvSpPr>
            <a:spLocks noGrp="1"/>
          </p:cNvSpPr>
          <p:nvPr>
            <p:ph type="sldNum" sz="quarter" idx="10"/>
          </p:nvPr>
        </p:nvSpPr>
        <p:spPr/>
        <p:txBody>
          <a:bodyPr/>
          <a:lstStyle/>
          <a:p>
            <a:pPr>
              <a:defRPr/>
            </a:pPr>
            <a:fld id="{3278A447-42B0-4BE2-81C0-FED915C13FA2}" type="slidenum">
              <a:rPr lang="it-IT"/>
              <a:pPr>
                <a:defRPr/>
              </a:pPr>
              <a:t>13</a:t>
            </a:fld>
            <a:endParaRPr lang="it-IT" dirty="0"/>
          </a:p>
        </p:txBody>
      </p:sp>
      <p:sp>
        <p:nvSpPr>
          <p:cNvPr id="9" name="Titel 1"/>
          <p:cNvSpPr txBox="1">
            <a:spLocks/>
          </p:cNvSpPr>
          <p:nvPr/>
        </p:nvSpPr>
        <p:spPr bwMode="auto">
          <a:xfrm>
            <a:off x="814388" y="1048863"/>
            <a:ext cx="8034396" cy="354487"/>
          </a:xfrm>
          <a:prstGeom prst="rect">
            <a:avLst/>
          </a:prstGeom>
          <a:noFill/>
          <a:ln w="9525">
            <a:noFill/>
            <a:miter lim="800000"/>
            <a:headEnd/>
            <a:tailEnd/>
          </a:ln>
        </p:spPr>
        <p:txBody>
          <a:bodyPr/>
          <a:lstStyle/>
          <a:p>
            <a:pPr eaLnBrk="0" hangingPunct="0">
              <a:defRPr/>
            </a:pPr>
            <a:r>
              <a:rPr lang="de-DE" altLang="de-DE" b="1" dirty="0" smtClean="0">
                <a:solidFill>
                  <a:srgbClr val="C00000"/>
                </a:solidFill>
              </a:rPr>
              <a:t>Investitionsschwerpunkte </a:t>
            </a:r>
            <a:endParaRPr lang="de-DE" altLang="de-DE" b="1" dirty="0">
              <a:solidFill>
                <a:srgbClr val="C00000"/>
              </a:solidFill>
            </a:endParaRPr>
          </a:p>
        </p:txBody>
      </p:sp>
      <p:sp>
        <p:nvSpPr>
          <p:cNvPr id="2" name="Rechteck 1"/>
          <p:cNvSpPr/>
          <p:nvPr/>
        </p:nvSpPr>
        <p:spPr>
          <a:xfrm>
            <a:off x="814388" y="1538288"/>
            <a:ext cx="9900000" cy="4388894"/>
          </a:xfrm>
          <a:prstGeom prst="rect">
            <a:avLst/>
          </a:prstGeom>
        </p:spPr>
        <p:txBody>
          <a:bodyPr wrap="square">
            <a:spAutoFit/>
          </a:bodyPr>
          <a:lstStyle/>
          <a:p>
            <a:pPr marL="285750" indent="-285750" algn="just">
              <a:lnSpc>
                <a:spcPct val="115000"/>
              </a:lnSpc>
              <a:spcBef>
                <a:spcPts val="600"/>
              </a:spcBef>
              <a:spcAft>
                <a:spcPts val="600"/>
              </a:spcAft>
              <a:buFontTx/>
              <a:buChar char="-"/>
            </a:pPr>
            <a:r>
              <a:rPr lang="de-DE" sz="1600" dirty="0" smtClean="0">
                <a:solidFill>
                  <a:srgbClr val="244894"/>
                </a:solidFill>
              </a:rPr>
              <a:t>Das Spektrum der Investitionsausgaben reicht vom Landesstraßenbau, dem klassischen staatlichen Hochbau</a:t>
            </a:r>
            <a:r>
              <a:rPr lang="de-DE" sz="1600" b="1" dirty="0" smtClean="0">
                <a:solidFill>
                  <a:srgbClr val="244894"/>
                </a:solidFill>
              </a:rPr>
              <a:t>,</a:t>
            </a:r>
            <a:r>
              <a:rPr lang="de-DE" sz="1600" dirty="0" smtClean="0">
                <a:solidFill>
                  <a:srgbClr val="244894"/>
                </a:solidFill>
              </a:rPr>
              <a:t> bis hin zum Breitbandausbau oder </a:t>
            </a:r>
            <a:r>
              <a:rPr lang="de-DE" sz="1600" dirty="0">
                <a:solidFill>
                  <a:srgbClr val="244894"/>
                </a:solidFill>
              </a:rPr>
              <a:t>speziellen </a:t>
            </a:r>
            <a:r>
              <a:rPr lang="de-DE" sz="1600" dirty="0" smtClean="0">
                <a:solidFill>
                  <a:srgbClr val="244894"/>
                </a:solidFill>
              </a:rPr>
              <a:t>Investitionsprogrammen für </a:t>
            </a:r>
            <a:r>
              <a:rPr lang="de-DE" sz="1600" dirty="0">
                <a:solidFill>
                  <a:srgbClr val="244894"/>
                </a:solidFill>
              </a:rPr>
              <a:t>die </a:t>
            </a:r>
            <a:r>
              <a:rPr lang="de-DE" sz="1600" dirty="0" smtClean="0">
                <a:solidFill>
                  <a:srgbClr val="244894"/>
                </a:solidFill>
              </a:rPr>
              <a:t>hessischen Kommunen (z.B. Kommunalinvestitionsprogramme KIP und KIP macht Schule!). </a:t>
            </a:r>
          </a:p>
          <a:p>
            <a:pPr marL="285750" indent="-285750" algn="just">
              <a:lnSpc>
                <a:spcPct val="115000"/>
              </a:lnSpc>
              <a:spcBef>
                <a:spcPts val="600"/>
              </a:spcBef>
              <a:spcAft>
                <a:spcPts val="600"/>
              </a:spcAft>
              <a:buFontTx/>
              <a:buChar char="-"/>
            </a:pPr>
            <a:r>
              <a:rPr lang="de-DE" sz="1600" dirty="0" smtClean="0">
                <a:solidFill>
                  <a:srgbClr val="244894"/>
                </a:solidFill>
              </a:rPr>
              <a:t>In </a:t>
            </a:r>
            <a:r>
              <a:rPr lang="de-DE" sz="1600" b="1" dirty="0" smtClean="0">
                <a:solidFill>
                  <a:srgbClr val="244894"/>
                </a:solidFill>
              </a:rPr>
              <a:t>Wissenschaft, Forschung und Lehre </a:t>
            </a:r>
            <a:r>
              <a:rPr lang="de-DE" sz="1600" dirty="0" smtClean="0">
                <a:solidFill>
                  <a:srgbClr val="244894"/>
                </a:solidFill>
              </a:rPr>
              <a:t>investiert das Land 2023 und 2024 über 500 Mio. Euro, </a:t>
            </a:r>
            <a:r>
              <a:rPr lang="de-DE" sz="1600" dirty="0">
                <a:solidFill>
                  <a:srgbClr val="244894"/>
                </a:solidFill>
              </a:rPr>
              <a:t>z</a:t>
            </a:r>
            <a:r>
              <a:rPr lang="de-DE" sz="1600" dirty="0" smtClean="0">
                <a:solidFill>
                  <a:srgbClr val="244894"/>
                </a:solidFill>
              </a:rPr>
              <a:t>um Beispiel für die Sanierung des Schieferdachs des Landgrafenschlosses </a:t>
            </a:r>
            <a:r>
              <a:rPr lang="de-DE" sz="1600" dirty="0">
                <a:solidFill>
                  <a:srgbClr val="244894"/>
                </a:solidFill>
              </a:rPr>
              <a:t>und </a:t>
            </a:r>
            <a:r>
              <a:rPr lang="de-DE" sz="1600" dirty="0" smtClean="0">
                <a:solidFill>
                  <a:srgbClr val="244894"/>
                </a:solidFill>
              </a:rPr>
              <a:t>die Sanierung der Alten Universität in Marburg.</a:t>
            </a:r>
          </a:p>
          <a:p>
            <a:pPr marL="285750" indent="-285750" algn="just">
              <a:lnSpc>
                <a:spcPct val="115000"/>
              </a:lnSpc>
              <a:spcBef>
                <a:spcPts val="600"/>
              </a:spcBef>
              <a:spcAft>
                <a:spcPts val="600"/>
              </a:spcAft>
              <a:buFontTx/>
              <a:buChar char="-"/>
            </a:pPr>
            <a:r>
              <a:rPr lang="de-DE" sz="1600" dirty="0" smtClean="0">
                <a:solidFill>
                  <a:srgbClr val="244894"/>
                </a:solidFill>
              </a:rPr>
              <a:t>Für den </a:t>
            </a:r>
            <a:r>
              <a:rPr lang="de-DE" sz="1600" b="1" dirty="0" smtClean="0">
                <a:solidFill>
                  <a:srgbClr val="244894"/>
                </a:solidFill>
              </a:rPr>
              <a:t>DigitalpaktSchule</a:t>
            </a:r>
            <a:r>
              <a:rPr lang="de-DE" sz="1600" dirty="0" smtClean="0">
                <a:solidFill>
                  <a:srgbClr val="244894"/>
                </a:solidFill>
              </a:rPr>
              <a:t> und die Förderung des </a:t>
            </a:r>
            <a:r>
              <a:rPr lang="de-DE" sz="1600" b="1" dirty="0" smtClean="0">
                <a:solidFill>
                  <a:srgbClr val="244894"/>
                </a:solidFill>
              </a:rPr>
              <a:t>Ganztagesausbau </a:t>
            </a:r>
            <a:r>
              <a:rPr lang="de-DE" altLang="de-DE" sz="1600" dirty="0">
                <a:solidFill>
                  <a:srgbClr val="244894"/>
                </a:solidFill>
              </a:rPr>
              <a:t>im Grundschulalter</a:t>
            </a:r>
            <a:r>
              <a:rPr lang="de-DE" sz="1600" dirty="0">
                <a:solidFill>
                  <a:srgbClr val="244894"/>
                </a:solidFill>
              </a:rPr>
              <a:t> </a:t>
            </a:r>
            <a:r>
              <a:rPr lang="de-DE" sz="1600" dirty="0" smtClean="0">
                <a:solidFill>
                  <a:srgbClr val="244894"/>
                </a:solidFill>
              </a:rPr>
              <a:t>sind im Doppelhaushalt insgesamt 278 Mio. Euro veranschlagt. </a:t>
            </a:r>
          </a:p>
          <a:p>
            <a:pPr marL="285750" indent="-285750" algn="just">
              <a:lnSpc>
                <a:spcPct val="115000"/>
              </a:lnSpc>
              <a:spcBef>
                <a:spcPts val="600"/>
              </a:spcBef>
              <a:spcAft>
                <a:spcPts val="600"/>
              </a:spcAft>
              <a:buFontTx/>
              <a:buChar char="-"/>
            </a:pPr>
            <a:r>
              <a:rPr lang="de-DE" sz="1600" dirty="0" smtClean="0">
                <a:solidFill>
                  <a:srgbClr val="244894"/>
                </a:solidFill>
              </a:rPr>
              <a:t>Für die </a:t>
            </a:r>
            <a:r>
              <a:rPr lang="de-DE" sz="1600" b="1" dirty="0" smtClean="0">
                <a:solidFill>
                  <a:srgbClr val="244894"/>
                </a:solidFill>
              </a:rPr>
              <a:t>soziale Wohnraumförderung </a:t>
            </a:r>
            <a:r>
              <a:rPr lang="de-DE" sz="1600" dirty="0" smtClean="0">
                <a:solidFill>
                  <a:srgbClr val="244894"/>
                </a:solidFill>
              </a:rPr>
              <a:t>sind 2023 und 2024 insgesamt Ausgaben von über 400 Mio. Euro geplant. </a:t>
            </a:r>
          </a:p>
          <a:p>
            <a:pPr marL="285750" indent="-285750" algn="just">
              <a:lnSpc>
                <a:spcPct val="115000"/>
              </a:lnSpc>
              <a:spcBef>
                <a:spcPts val="600"/>
              </a:spcBef>
              <a:spcAft>
                <a:spcPts val="600"/>
              </a:spcAft>
              <a:buFontTx/>
              <a:buChar char="-"/>
            </a:pPr>
            <a:r>
              <a:rPr lang="de-DE" sz="1600" dirty="0" smtClean="0">
                <a:solidFill>
                  <a:srgbClr val="244894"/>
                </a:solidFill>
              </a:rPr>
              <a:t>Für Investitionen in den </a:t>
            </a:r>
            <a:r>
              <a:rPr lang="de-DE" sz="1600" b="1" dirty="0" smtClean="0">
                <a:solidFill>
                  <a:srgbClr val="244894"/>
                </a:solidFill>
              </a:rPr>
              <a:t>Maßregelvollzug</a:t>
            </a:r>
            <a:r>
              <a:rPr lang="de-DE" sz="1600" dirty="0" smtClean="0">
                <a:solidFill>
                  <a:srgbClr val="244894"/>
                </a:solidFill>
              </a:rPr>
              <a:t> sind im Doppelhaushalt insgesamt rd. 57 Mio. Euro etatisiert. In die </a:t>
            </a:r>
            <a:r>
              <a:rPr lang="de-DE" sz="1600" b="1" dirty="0" smtClean="0">
                <a:solidFill>
                  <a:srgbClr val="244894"/>
                </a:solidFill>
              </a:rPr>
              <a:t>Ausstattung und Technik im Bereich innere Sicherheit </a:t>
            </a:r>
            <a:r>
              <a:rPr lang="de-DE" sz="1600" dirty="0" smtClean="0">
                <a:solidFill>
                  <a:srgbClr val="244894"/>
                </a:solidFill>
              </a:rPr>
              <a:t>fließen zusammengenommen über    100 Mio. Euro.  </a:t>
            </a:r>
            <a:endParaRPr lang="de-DE" sz="1600" dirty="0">
              <a:solidFill>
                <a:srgbClr val="244894"/>
              </a:solidFill>
            </a:endParaRPr>
          </a:p>
        </p:txBody>
      </p:sp>
    </p:spTree>
    <p:extLst>
      <p:ext uri="{BB962C8B-B14F-4D97-AF65-F5344CB8AC3E}">
        <p14:creationId xmlns:p14="http://schemas.microsoft.com/office/powerpoint/2010/main" val="6039403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Titel 1"/>
          <p:cNvSpPr>
            <a:spLocks noGrp="1"/>
          </p:cNvSpPr>
          <p:nvPr>
            <p:ph type="title"/>
          </p:nvPr>
        </p:nvSpPr>
        <p:spPr>
          <a:xfrm>
            <a:off x="814388" y="566738"/>
            <a:ext cx="7107237" cy="476250"/>
          </a:xfrm>
        </p:spPr>
        <p:txBody>
          <a:bodyPr/>
          <a:lstStyle/>
          <a:p>
            <a:r>
              <a:rPr lang="de-DE" altLang="de-DE" dirty="0" smtClean="0"/>
              <a:t>Haushaltsentwurf 2023/2024</a:t>
            </a:r>
          </a:p>
        </p:txBody>
      </p:sp>
      <p:sp>
        <p:nvSpPr>
          <p:cNvPr id="4" name="Foliennummernplatzhalter 3"/>
          <p:cNvSpPr>
            <a:spLocks noGrp="1"/>
          </p:cNvSpPr>
          <p:nvPr>
            <p:ph type="sldNum" sz="quarter" idx="10"/>
          </p:nvPr>
        </p:nvSpPr>
        <p:spPr/>
        <p:txBody>
          <a:bodyPr/>
          <a:lstStyle/>
          <a:p>
            <a:pPr>
              <a:defRPr/>
            </a:pPr>
            <a:fld id="{3278A447-42B0-4BE2-81C0-FED915C13FA2}" type="slidenum">
              <a:rPr lang="it-IT"/>
              <a:pPr>
                <a:defRPr/>
              </a:pPr>
              <a:t>14</a:t>
            </a:fld>
            <a:endParaRPr lang="it-IT" dirty="0"/>
          </a:p>
        </p:txBody>
      </p:sp>
      <p:sp>
        <p:nvSpPr>
          <p:cNvPr id="9" name="Titel 1"/>
          <p:cNvSpPr txBox="1">
            <a:spLocks/>
          </p:cNvSpPr>
          <p:nvPr/>
        </p:nvSpPr>
        <p:spPr bwMode="auto">
          <a:xfrm>
            <a:off x="875419" y="1042988"/>
            <a:ext cx="9406045" cy="354487"/>
          </a:xfrm>
          <a:prstGeom prst="rect">
            <a:avLst/>
          </a:prstGeom>
          <a:noFill/>
          <a:ln w="9525">
            <a:noFill/>
            <a:miter lim="800000"/>
            <a:headEnd/>
            <a:tailEnd/>
          </a:ln>
        </p:spPr>
        <p:txBody>
          <a:bodyPr/>
          <a:lstStyle/>
          <a:p>
            <a:pPr eaLnBrk="0" hangingPunct="0">
              <a:defRPr/>
            </a:pPr>
            <a:r>
              <a:rPr lang="de-DE" altLang="de-DE" b="1" dirty="0" smtClean="0">
                <a:solidFill>
                  <a:srgbClr val="C00000"/>
                </a:solidFill>
              </a:rPr>
              <a:t>Land investiert in Köpfe</a:t>
            </a:r>
            <a:endParaRPr lang="de-DE" altLang="de-DE" b="1" dirty="0">
              <a:solidFill>
                <a:srgbClr val="C00000"/>
              </a:solidFill>
            </a:endParaRPr>
          </a:p>
        </p:txBody>
      </p:sp>
      <p:sp>
        <p:nvSpPr>
          <p:cNvPr id="8" name="Rechteck 7"/>
          <p:cNvSpPr/>
          <p:nvPr/>
        </p:nvSpPr>
        <p:spPr>
          <a:xfrm>
            <a:off x="814388" y="1538288"/>
            <a:ext cx="9900000" cy="4431983"/>
          </a:xfrm>
          <a:prstGeom prst="rect">
            <a:avLst/>
          </a:prstGeom>
        </p:spPr>
        <p:txBody>
          <a:bodyPr wrap="square">
            <a:spAutoFit/>
          </a:bodyPr>
          <a:lstStyle/>
          <a:p>
            <a:pPr marL="357188" indent="-357188" algn="just">
              <a:spcBef>
                <a:spcPts val="600"/>
              </a:spcBef>
              <a:spcAft>
                <a:spcPts val="1200"/>
              </a:spcAft>
              <a:buFontTx/>
              <a:buChar char="-"/>
            </a:pPr>
            <a:r>
              <a:rPr lang="de-DE" sz="1600" dirty="0">
                <a:solidFill>
                  <a:srgbClr val="244894"/>
                </a:solidFill>
              </a:rPr>
              <a:t>Um den steigenden Herausforderungen </a:t>
            </a:r>
            <a:r>
              <a:rPr lang="de-DE" sz="1600" dirty="0" smtClean="0">
                <a:solidFill>
                  <a:srgbClr val="244894"/>
                </a:solidFill>
              </a:rPr>
              <a:t>in den </a:t>
            </a:r>
            <a:r>
              <a:rPr lang="de-DE" sz="1600" b="1" dirty="0" smtClean="0">
                <a:solidFill>
                  <a:srgbClr val="244894"/>
                </a:solidFill>
              </a:rPr>
              <a:t>Schulen</a:t>
            </a:r>
            <a:r>
              <a:rPr lang="de-DE" sz="1600" dirty="0" smtClean="0">
                <a:solidFill>
                  <a:srgbClr val="244894"/>
                </a:solidFill>
              </a:rPr>
              <a:t> zu </a:t>
            </a:r>
            <a:r>
              <a:rPr lang="de-DE" sz="1600" dirty="0">
                <a:solidFill>
                  <a:srgbClr val="244894"/>
                </a:solidFill>
              </a:rPr>
              <a:t>begegnen (u.a. demografischer Wandel, steigende Zahl Seiteneinsteiger, Ausbau Ganztagsangebote), sind insgesamt </a:t>
            </a:r>
            <a:r>
              <a:rPr lang="de-DE" sz="1600" b="1" dirty="0">
                <a:solidFill>
                  <a:srgbClr val="244894"/>
                </a:solidFill>
              </a:rPr>
              <a:t>rd. 4.000 neue Stellen</a:t>
            </a:r>
            <a:r>
              <a:rPr lang="de-DE" sz="1600" dirty="0">
                <a:solidFill>
                  <a:srgbClr val="244894"/>
                </a:solidFill>
              </a:rPr>
              <a:t> geplant. </a:t>
            </a:r>
            <a:endParaRPr lang="de-DE" sz="1600" dirty="0" smtClean="0">
              <a:solidFill>
                <a:srgbClr val="244894"/>
              </a:solidFill>
            </a:endParaRPr>
          </a:p>
          <a:p>
            <a:pPr marL="357188" indent="-357188" algn="just">
              <a:spcBef>
                <a:spcPts val="600"/>
              </a:spcBef>
              <a:spcAft>
                <a:spcPts val="1200"/>
              </a:spcAft>
              <a:buFontTx/>
              <a:buChar char="-"/>
            </a:pPr>
            <a:r>
              <a:rPr lang="de-DE" sz="1600" dirty="0">
                <a:solidFill>
                  <a:srgbClr val="244894"/>
                </a:solidFill>
              </a:rPr>
              <a:t>Zur Stärkung der </a:t>
            </a:r>
            <a:r>
              <a:rPr lang="de-DE" sz="1600" b="1" dirty="0">
                <a:solidFill>
                  <a:srgbClr val="244894"/>
                </a:solidFill>
              </a:rPr>
              <a:t>Justiz</a:t>
            </a:r>
            <a:r>
              <a:rPr lang="de-DE" sz="1600" dirty="0">
                <a:solidFill>
                  <a:srgbClr val="244894"/>
                </a:solidFill>
              </a:rPr>
              <a:t> werden insgesamt </a:t>
            </a:r>
            <a:r>
              <a:rPr lang="de-DE" sz="1600" b="1" dirty="0">
                <a:solidFill>
                  <a:srgbClr val="244894"/>
                </a:solidFill>
              </a:rPr>
              <a:t>477 neue Stellen </a:t>
            </a:r>
            <a:r>
              <a:rPr lang="de-DE" sz="1600" dirty="0">
                <a:solidFill>
                  <a:srgbClr val="244894"/>
                </a:solidFill>
              </a:rPr>
              <a:t>veranschlagt. </a:t>
            </a:r>
            <a:endParaRPr lang="de-DE" sz="1600" dirty="0" smtClean="0">
              <a:solidFill>
                <a:srgbClr val="244894"/>
              </a:solidFill>
            </a:endParaRPr>
          </a:p>
          <a:p>
            <a:pPr marL="357188" indent="-357188" algn="just">
              <a:spcBef>
                <a:spcPts val="600"/>
              </a:spcBef>
              <a:spcAft>
                <a:spcPts val="1200"/>
              </a:spcAft>
              <a:buFontTx/>
              <a:buChar char="-"/>
            </a:pPr>
            <a:r>
              <a:rPr lang="de-DE" sz="1600" dirty="0" smtClean="0">
                <a:solidFill>
                  <a:srgbClr val="244894"/>
                </a:solidFill>
              </a:rPr>
              <a:t>Zum weiteren Ausbau der Sicherheit </a:t>
            </a:r>
            <a:r>
              <a:rPr lang="de-DE" sz="1600" dirty="0">
                <a:solidFill>
                  <a:srgbClr val="244894"/>
                </a:solidFill>
              </a:rPr>
              <a:t>in </a:t>
            </a:r>
            <a:r>
              <a:rPr lang="de-DE" sz="1600" dirty="0" smtClean="0">
                <a:solidFill>
                  <a:srgbClr val="244894"/>
                </a:solidFill>
              </a:rPr>
              <a:t>Hessen werden insgesamt  </a:t>
            </a:r>
            <a:r>
              <a:rPr lang="de-DE" sz="1600" b="1" dirty="0" smtClean="0">
                <a:solidFill>
                  <a:srgbClr val="244894"/>
                </a:solidFill>
              </a:rPr>
              <a:t>45 </a:t>
            </a:r>
            <a:r>
              <a:rPr lang="de-DE" sz="1600" b="1" dirty="0">
                <a:solidFill>
                  <a:srgbClr val="244894"/>
                </a:solidFill>
              </a:rPr>
              <a:t>neue Stellen</a:t>
            </a:r>
            <a:r>
              <a:rPr lang="de-DE" sz="1600" dirty="0">
                <a:solidFill>
                  <a:srgbClr val="244894"/>
                </a:solidFill>
              </a:rPr>
              <a:t> bei der </a:t>
            </a:r>
            <a:r>
              <a:rPr lang="de-DE" sz="1600" b="1" dirty="0">
                <a:solidFill>
                  <a:srgbClr val="244894"/>
                </a:solidFill>
              </a:rPr>
              <a:t>Polizei</a:t>
            </a:r>
            <a:r>
              <a:rPr lang="de-DE" sz="1600" dirty="0">
                <a:solidFill>
                  <a:srgbClr val="244894"/>
                </a:solidFill>
              </a:rPr>
              <a:t> und </a:t>
            </a:r>
            <a:r>
              <a:rPr lang="de-DE" sz="1600" dirty="0" smtClean="0">
                <a:solidFill>
                  <a:srgbClr val="244894"/>
                </a:solidFill>
              </a:rPr>
              <a:t>beim </a:t>
            </a:r>
            <a:r>
              <a:rPr lang="de-DE" sz="1600" b="1" dirty="0">
                <a:solidFill>
                  <a:srgbClr val="244894"/>
                </a:solidFill>
              </a:rPr>
              <a:t>Landesamt für Verfassungsschutz </a:t>
            </a:r>
            <a:r>
              <a:rPr lang="de-DE" sz="1600" dirty="0">
                <a:solidFill>
                  <a:srgbClr val="244894"/>
                </a:solidFill>
              </a:rPr>
              <a:t>geschaffen. </a:t>
            </a:r>
            <a:endParaRPr lang="de-DE" sz="1600" dirty="0" smtClean="0">
              <a:solidFill>
                <a:srgbClr val="244894"/>
              </a:solidFill>
            </a:endParaRPr>
          </a:p>
          <a:p>
            <a:pPr marL="357188" indent="-357188" algn="just">
              <a:spcBef>
                <a:spcPts val="600"/>
              </a:spcBef>
              <a:spcAft>
                <a:spcPts val="1200"/>
              </a:spcAft>
              <a:buFontTx/>
              <a:buChar char="-"/>
            </a:pPr>
            <a:r>
              <a:rPr lang="de-DE" sz="1600" dirty="0" smtClean="0">
                <a:solidFill>
                  <a:srgbClr val="244894"/>
                </a:solidFill>
              </a:rPr>
              <a:t>An Hessens </a:t>
            </a:r>
            <a:r>
              <a:rPr lang="de-DE" sz="1600" b="1" dirty="0" smtClean="0">
                <a:solidFill>
                  <a:srgbClr val="244894"/>
                </a:solidFill>
              </a:rPr>
              <a:t>Hochschulen</a:t>
            </a:r>
            <a:r>
              <a:rPr lang="de-DE" sz="1600" dirty="0" smtClean="0">
                <a:solidFill>
                  <a:srgbClr val="244894"/>
                </a:solidFill>
              </a:rPr>
              <a:t> werden zusätzlich </a:t>
            </a:r>
            <a:r>
              <a:rPr lang="de-DE" sz="1600" b="1" dirty="0">
                <a:solidFill>
                  <a:srgbClr val="244894"/>
                </a:solidFill>
              </a:rPr>
              <a:t>120 Stellen </a:t>
            </a:r>
            <a:r>
              <a:rPr lang="de-DE" sz="1600" dirty="0">
                <a:solidFill>
                  <a:srgbClr val="244894"/>
                </a:solidFill>
              </a:rPr>
              <a:t>geschaffen. </a:t>
            </a:r>
          </a:p>
          <a:p>
            <a:pPr marL="357188" indent="-357188" algn="just">
              <a:spcBef>
                <a:spcPts val="600"/>
              </a:spcBef>
              <a:spcAft>
                <a:spcPts val="1200"/>
              </a:spcAft>
              <a:buFontTx/>
              <a:buChar char="-"/>
            </a:pPr>
            <a:r>
              <a:rPr lang="de-DE" sz="1600" dirty="0">
                <a:solidFill>
                  <a:srgbClr val="244894"/>
                </a:solidFill>
              </a:rPr>
              <a:t>Der </a:t>
            </a:r>
            <a:r>
              <a:rPr lang="de-DE" sz="1600" b="1" dirty="0" smtClean="0">
                <a:solidFill>
                  <a:srgbClr val="244894"/>
                </a:solidFill>
              </a:rPr>
              <a:t>Landesbetrieb Bau und Immobilien Hessen </a:t>
            </a:r>
            <a:r>
              <a:rPr lang="de-DE" sz="1600" dirty="0" smtClean="0">
                <a:solidFill>
                  <a:srgbClr val="244894"/>
                </a:solidFill>
              </a:rPr>
              <a:t>wird </a:t>
            </a:r>
            <a:r>
              <a:rPr lang="de-DE" sz="1600" dirty="0">
                <a:solidFill>
                  <a:srgbClr val="244894"/>
                </a:solidFill>
              </a:rPr>
              <a:t>mit </a:t>
            </a:r>
            <a:r>
              <a:rPr lang="de-DE" sz="1600" b="1" dirty="0">
                <a:solidFill>
                  <a:srgbClr val="244894"/>
                </a:solidFill>
              </a:rPr>
              <a:t>75 Stellen </a:t>
            </a:r>
            <a:r>
              <a:rPr lang="de-DE" sz="1600" dirty="0">
                <a:solidFill>
                  <a:srgbClr val="244894"/>
                </a:solidFill>
              </a:rPr>
              <a:t>gestärkt. Damit wird auch dem gestiegenen Auftragsvolumen im Landesbau Rechnung </a:t>
            </a:r>
            <a:r>
              <a:rPr lang="de-DE" sz="1600" dirty="0" smtClean="0">
                <a:solidFill>
                  <a:srgbClr val="244894"/>
                </a:solidFill>
              </a:rPr>
              <a:t>getragen, u.a. um die </a:t>
            </a:r>
            <a:r>
              <a:rPr lang="de-DE" sz="1600" b="1" dirty="0" smtClean="0">
                <a:solidFill>
                  <a:srgbClr val="244894"/>
                </a:solidFill>
              </a:rPr>
              <a:t>energetische Sanierung </a:t>
            </a:r>
            <a:r>
              <a:rPr lang="de-DE" sz="1600" dirty="0" smtClean="0">
                <a:solidFill>
                  <a:srgbClr val="244894"/>
                </a:solidFill>
              </a:rPr>
              <a:t>von </a:t>
            </a:r>
            <a:r>
              <a:rPr lang="de-DE" sz="1600" dirty="0">
                <a:solidFill>
                  <a:srgbClr val="244894"/>
                </a:solidFill>
              </a:rPr>
              <a:t>H</a:t>
            </a:r>
            <a:r>
              <a:rPr lang="de-DE" sz="1600" dirty="0" smtClean="0">
                <a:solidFill>
                  <a:srgbClr val="244894"/>
                </a:solidFill>
              </a:rPr>
              <a:t>essens Hochschulen und den Bau von </a:t>
            </a:r>
            <a:r>
              <a:rPr lang="de-DE" sz="1600" b="1" dirty="0" smtClean="0">
                <a:solidFill>
                  <a:srgbClr val="244894"/>
                </a:solidFill>
              </a:rPr>
              <a:t>Solaranlagen</a:t>
            </a:r>
            <a:r>
              <a:rPr lang="de-DE" sz="1600" dirty="0" smtClean="0">
                <a:solidFill>
                  <a:srgbClr val="244894"/>
                </a:solidFill>
              </a:rPr>
              <a:t> auf Landesliegenschaften voranzutreiben.</a:t>
            </a:r>
            <a:endParaRPr lang="de-DE" sz="1600" dirty="0">
              <a:solidFill>
                <a:srgbClr val="244894"/>
              </a:solidFill>
            </a:endParaRPr>
          </a:p>
          <a:p>
            <a:pPr marL="357188" indent="-357188" algn="just">
              <a:spcBef>
                <a:spcPts val="600"/>
              </a:spcBef>
              <a:spcAft>
                <a:spcPts val="1200"/>
              </a:spcAft>
              <a:buFontTx/>
              <a:buChar char="-"/>
            </a:pPr>
            <a:endParaRPr lang="de-DE" sz="1600" dirty="0" smtClean="0">
              <a:solidFill>
                <a:srgbClr val="244894"/>
              </a:solidFill>
            </a:endParaRPr>
          </a:p>
          <a:p>
            <a:pPr marL="357188" indent="-357188" algn="just">
              <a:spcBef>
                <a:spcPts val="600"/>
              </a:spcBef>
              <a:spcAft>
                <a:spcPts val="1200"/>
              </a:spcAft>
              <a:buFontTx/>
              <a:buChar char="-"/>
            </a:pPr>
            <a:endParaRPr lang="de-DE" sz="1600" dirty="0" smtClean="0">
              <a:solidFill>
                <a:srgbClr val="244894"/>
              </a:solidFill>
            </a:endParaRPr>
          </a:p>
        </p:txBody>
      </p:sp>
    </p:spTree>
    <p:extLst>
      <p:ext uri="{BB962C8B-B14F-4D97-AF65-F5344CB8AC3E}">
        <p14:creationId xmlns:p14="http://schemas.microsoft.com/office/powerpoint/2010/main" val="245730615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el 1"/>
          <p:cNvSpPr>
            <a:spLocks noGrp="1"/>
          </p:cNvSpPr>
          <p:nvPr>
            <p:ph type="title"/>
          </p:nvPr>
        </p:nvSpPr>
        <p:spPr>
          <a:xfrm>
            <a:off x="814388" y="566738"/>
            <a:ext cx="7107237" cy="476250"/>
          </a:xfrm>
        </p:spPr>
        <p:txBody>
          <a:bodyPr/>
          <a:lstStyle/>
          <a:p>
            <a:r>
              <a:rPr lang="de-DE" altLang="de-DE" dirty="0" smtClean="0"/>
              <a:t>Haushaltsentwurf 2023/2024</a:t>
            </a:r>
          </a:p>
        </p:txBody>
      </p:sp>
      <p:sp>
        <p:nvSpPr>
          <p:cNvPr id="4" name="Foliennummernplatzhalter 3"/>
          <p:cNvSpPr>
            <a:spLocks noGrp="1"/>
          </p:cNvSpPr>
          <p:nvPr>
            <p:ph type="sldNum" sz="quarter" idx="10"/>
          </p:nvPr>
        </p:nvSpPr>
        <p:spPr/>
        <p:txBody>
          <a:bodyPr/>
          <a:lstStyle/>
          <a:p>
            <a:pPr>
              <a:defRPr/>
            </a:pPr>
            <a:fld id="{3278A447-42B0-4BE2-81C0-FED915C13FA2}" type="slidenum">
              <a:rPr lang="it-IT"/>
              <a:pPr>
                <a:defRPr/>
              </a:pPr>
              <a:t>15</a:t>
            </a:fld>
            <a:endParaRPr lang="it-IT" dirty="0"/>
          </a:p>
        </p:txBody>
      </p:sp>
      <p:sp>
        <p:nvSpPr>
          <p:cNvPr id="9" name="Titel 1"/>
          <p:cNvSpPr txBox="1">
            <a:spLocks/>
          </p:cNvSpPr>
          <p:nvPr/>
        </p:nvSpPr>
        <p:spPr bwMode="auto">
          <a:xfrm>
            <a:off x="814388" y="1048863"/>
            <a:ext cx="8034396" cy="354487"/>
          </a:xfrm>
          <a:prstGeom prst="rect">
            <a:avLst/>
          </a:prstGeom>
          <a:noFill/>
          <a:ln w="9525">
            <a:noFill/>
            <a:miter lim="800000"/>
            <a:headEnd/>
            <a:tailEnd/>
          </a:ln>
        </p:spPr>
        <p:txBody>
          <a:bodyPr/>
          <a:lstStyle/>
          <a:p>
            <a:pPr eaLnBrk="0" hangingPunct="0">
              <a:defRPr/>
            </a:pPr>
            <a:r>
              <a:rPr lang="de-DE" altLang="de-DE" b="1" dirty="0" smtClean="0">
                <a:solidFill>
                  <a:srgbClr val="C00000"/>
                </a:solidFill>
              </a:rPr>
              <a:t>Starker Aufwuchs der Personalausgaben </a:t>
            </a:r>
            <a:endParaRPr lang="de-DE" altLang="de-DE" b="1" dirty="0">
              <a:solidFill>
                <a:srgbClr val="C00000"/>
              </a:solidFill>
            </a:endParaRPr>
          </a:p>
        </p:txBody>
      </p:sp>
      <p:graphicFrame>
        <p:nvGraphicFramePr>
          <p:cNvPr id="7" name="Diagramm 6"/>
          <p:cNvGraphicFramePr>
            <a:graphicFrameLocks/>
          </p:cNvGraphicFramePr>
          <p:nvPr>
            <p:extLst>
              <p:ext uri="{D42A27DB-BD31-4B8C-83A1-F6EECF244321}">
                <p14:modId xmlns:p14="http://schemas.microsoft.com/office/powerpoint/2010/main" val="816759908"/>
              </p:ext>
            </p:extLst>
          </p:nvPr>
        </p:nvGraphicFramePr>
        <p:xfrm>
          <a:off x="814388" y="1538288"/>
          <a:ext cx="9900000" cy="3960001"/>
        </p:xfrm>
        <a:graphic>
          <a:graphicData uri="http://schemas.openxmlformats.org/drawingml/2006/chart">
            <c:chart xmlns:c="http://schemas.openxmlformats.org/drawingml/2006/chart" xmlns:r="http://schemas.openxmlformats.org/officeDocument/2006/relationships" r:id="rId3"/>
          </a:graphicData>
        </a:graphic>
      </p:graphicFrame>
      <p:sp>
        <p:nvSpPr>
          <p:cNvPr id="8" name="Titel 1"/>
          <p:cNvSpPr txBox="1">
            <a:spLocks/>
          </p:cNvSpPr>
          <p:nvPr/>
        </p:nvSpPr>
        <p:spPr bwMode="auto">
          <a:xfrm>
            <a:off x="814388" y="5678488"/>
            <a:ext cx="9990010" cy="354487"/>
          </a:xfrm>
          <a:prstGeom prst="rect">
            <a:avLst/>
          </a:prstGeom>
          <a:noFill/>
          <a:ln w="9525">
            <a:noFill/>
            <a:miter lim="800000"/>
            <a:headEnd/>
            <a:tailEnd/>
          </a:ln>
        </p:spPr>
        <p:txBody>
          <a:bodyPr/>
          <a:lstStyle/>
          <a:p>
            <a:pPr eaLnBrk="0" hangingPunct="0">
              <a:defRPr/>
            </a:pPr>
            <a:r>
              <a:rPr lang="de-DE" altLang="de-DE" sz="1400" dirty="0" smtClean="0">
                <a:solidFill>
                  <a:srgbClr val="244894"/>
                </a:solidFill>
              </a:rPr>
              <a:t>Ursache u.a. Besoldungskonzept amtsangemessene Alimentation und Stellenaufwuchs bei Bildung und Sicherheit </a:t>
            </a:r>
            <a:endParaRPr lang="de-DE" altLang="de-DE" sz="1400" dirty="0">
              <a:solidFill>
                <a:srgbClr val="244894"/>
              </a:solidFill>
            </a:endParaRPr>
          </a:p>
        </p:txBody>
      </p:sp>
    </p:spTree>
    <p:extLst>
      <p:ext uri="{BB962C8B-B14F-4D97-AF65-F5344CB8AC3E}">
        <p14:creationId xmlns:p14="http://schemas.microsoft.com/office/powerpoint/2010/main" val="29190338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el 1"/>
          <p:cNvSpPr>
            <a:spLocks noGrp="1"/>
          </p:cNvSpPr>
          <p:nvPr>
            <p:ph type="title"/>
          </p:nvPr>
        </p:nvSpPr>
        <p:spPr>
          <a:xfrm>
            <a:off x="814388" y="566738"/>
            <a:ext cx="8611982" cy="476250"/>
          </a:xfrm>
        </p:spPr>
        <p:txBody>
          <a:bodyPr/>
          <a:lstStyle/>
          <a:p>
            <a:r>
              <a:rPr lang="de-DE" altLang="de-DE" dirty="0" smtClean="0"/>
              <a:t>Haushaltsentwurf </a:t>
            </a:r>
            <a:r>
              <a:rPr lang="de-DE" altLang="de-DE" dirty="0"/>
              <a:t>2023/2024 und </a:t>
            </a:r>
            <a:r>
              <a:rPr lang="de-DE" altLang="de-DE" dirty="0" smtClean="0"/>
              <a:t>Finanzplanung </a:t>
            </a:r>
            <a:r>
              <a:rPr lang="de-DE" altLang="de-DE" dirty="0"/>
              <a:t>bis 2026 </a:t>
            </a:r>
            <a:endParaRPr lang="de-DE" altLang="de-DE" dirty="0" smtClean="0"/>
          </a:p>
        </p:txBody>
      </p:sp>
      <p:sp>
        <p:nvSpPr>
          <p:cNvPr id="4" name="Foliennummernplatzhalter 3"/>
          <p:cNvSpPr>
            <a:spLocks noGrp="1"/>
          </p:cNvSpPr>
          <p:nvPr>
            <p:ph type="sldNum" sz="quarter" idx="10"/>
          </p:nvPr>
        </p:nvSpPr>
        <p:spPr/>
        <p:txBody>
          <a:bodyPr/>
          <a:lstStyle/>
          <a:p>
            <a:pPr>
              <a:defRPr/>
            </a:pPr>
            <a:fld id="{3278A447-42B0-4BE2-81C0-FED915C13FA2}" type="slidenum">
              <a:rPr lang="it-IT"/>
              <a:pPr>
                <a:defRPr/>
              </a:pPr>
              <a:t>16</a:t>
            </a:fld>
            <a:endParaRPr lang="it-IT" dirty="0"/>
          </a:p>
        </p:txBody>
      </p:sp>
      <p:sp>
        <p:nvSpPr>
          <p:cNvPr id="9" name="Titel 1"/>
          <p:cNvSpPr txBox="1">
            <a:spLocks/>
          </p:cNvSpPr>
          <p:nvPr/>
        </p:nvSpPr>
        <p:spPr bwMode="auto">
          <a:xfrm>
            <a:off x="785409" y="1048863"/>
            <a:ext cx="9930575" cy="354487"/>
          </a:xfrm>
          <a:prstGeom prst="rect">
            <a:avLst/>
          </a:prstGeom>
          <a:noFill/>
          <a:ln w="9525">
            <a:noFill/>
            <a:miter lim="800000"/>
            <a:headEnd/>
            <a:tailEnd/>
          </a:ln>
        </p:spPr>
        <p:txBody>
          <a:bodyPr/>
          <a:lstStyle/>
          <a:p>
            <a:pPr eaLnBrk="0" hangingPunct="0">
              <a:defRPr/>
            </a:pPr>
            <a:r>
              <a:rPr lang="de-DE" altLang="de-DE" b="1" dirty="0" smtClean="0">
                <a:solidFill>
                  <a:srgbClr val="C00000"/>
                </a:solidFill>
              </a:rPr>
              <a:t>Land stärkt Kommunen – KFA steigt bis 2026 voraussichtlich auf 7,5 Mrd. Euro </a:t>
            </a:r>
            <a:endParaRPr lang="de-DE" altLang="de-DE" b="1" dirty="0">
              <a:solidFill>
                <a:srgbClr val="C00000"/>
              </a:solidFill>
            </a:endParaRPr>
          </a:p>
        </p:txBody>
      </p:sp>
      <p:graphicFrame>
        <p:nvGraphicFramePr>
          <p:cNvPr id="7" name="Diagramm 6"/>
          <p:cNvGraphicFramePr/>
          <p:nvPr>
            <p:extLst>
              <p:ext uri="{D42A27DB-BD31-4B8C-83A1-F6EECF244321}">
                <p14:modId xmlns:p14="http://schemas.microsoft.com/office/powerpoint/2010/main" val="644930264"/>
              </p:ext>
            </p:extLst>
          </p:nvPr>
        </p:nvGraphicFramePr>
        <p:xfrm>
          <a:off x="815985" y="1547462"/>
          <a:ext cx="9900000" cy="4131025"/>
        </p:xfrm>
        <a:graphic>
          <a:graphicData uri="http://schemas.openxmlformats.org/drawingml/2006/chart">
            <c:chart xmlns:c="http://schemas.openxmlformats.org/drawingml/2006/chart" xmlns:r="http://schemas.openxmlformats.org/officeDocument/2006/relationships" r:id="rId3"/>
          </a:graphicData>
        </a:graphic>
      </p:graphicFrame>
      <p:sp>
        <p:nvSpPr>
          <p:cNvPr id="2" name="Rechteck 1"/>
          <p:cNvSpPr/>
          <p:nvPr/>
        </p:nvSpPr>
        <p:spPr>
          <a:xfrm>
            <a:off x="920424" y="5738559"/>
            <a:ext cx="9795559" cy="276999"/>
          </a:xfrm>
          <a:prstGeom prst="rect">
            <a:avLst/>
          </a:prstGeom>
        </p:spPr>
        <p:txBody>
          <a:bodyPr wrap="square">
            <a:spAutoFit/>
          </a:bodyPr>
          <a:lstStyle/>
          <a:p>
            <a:r>
              <a:rPr lang="de-DE" sz="1200" dirty="0" smtClean="0">
                <a:solidFill>
                  <a:srgbClr val="244894"/>
                </a:solidFill>
              </a:rPr>
              <a:t>* Rückgang wegen auslaufendem Bundesprogramm „Krankenhauszukunftsfond“ und geringerer Solidaritätsumlage  </a:t>
            </a:r>
            <a:endParaRPr lang="de-DE" sz="1200" dirty="0"/>
          </a:p>
        </p:txBody>
      </p:sp>
    </p:spTree>
    <p:extLst>
      <p:ext uri="{BB962C8B-B14F-4D97-AF65-F5344CB8AC3E}">
        <p14:creationId xmlns:p14="http://schemas.microsoft.com/office/powerpoint/2010/main" val="36019284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el 1"/>
          <p:cNvSpPr>
            <a:spLocks noGrp="1"/>
          </p:cNvSpPr>
          <p:nvPr>
            <p:ph type="title"/>
          </p:nvPr>
        </p:nvSpPr>
        <p:spPr>
          <a:xfrm>
            <a:off x="814388" y="566738"/>
            <a:ext cx="7107237" cy="476250"/>
          </a:xfrm>
        </p:spPr>
        <p:txBody>
          <a:bodyPr/>
          <a:lstStyle/>
          <a:p>
            <a:r>
              <a:rPr lang="de-DE" altLang="de-DE" dirty="0" smtClean="0"/>
              <a:t>Haushaltsentwurf 2023/2024</a:t>
            </a:r>
          </a:p>
        </p:txBody>
      </p:sp>
      <p:sp>
        <p:nvSpPr>
          <p:cNvPr id="4" name="Foliennummernplatzhalter 3"/>
          <p:cNvSpPr>
            <a:spLocks noGrp="1"/>
          </p:cNvSpPr>
          <p:nvPr>
            <p:ph type="sldNum" sz="quarter" idx="10"/>
          </p:nvPr>
        </p:nvSpPr>
        <p:spPr/>
        <p:txBody>
          <a:bodyPr/>
          <a:lstStyle/>
          <a:p>
            <a:pPr>
              <a:defRPr/>
            </a:pPr>
            <a:fld id="{3278A447-42B0-4BE2-81C0-FED915C13FA2}" type="slidenum">
              <a:rPr lang="it-IT"/>
              <a:pPr>
                <a:defRPr/>
              </a:pPr>
              <a:t>17</a:t>
            </a:fld>
            <a:endParaRPr lang="it-IT" dirty="0"/>
          </a:p>
        </p:txBody>
      </p:sp>
      <p:sp>
        <p:nvSpPr>
          <p:cNvPr id="9" name="Titel 1"/>
          <p:cNvSpPr txBox="1">
            <a:spLocks/>
          </p:cNvSpPr>
          <p:nvPr/>
        </p:nvSpPr>
        <p:spPr bwMode="auto">
          <a:xfrm>
            <a:off x="875419" y="1042988"/>
            <a:ext cx="9406045" cy="354487"/>
          </a:xfrm>
          <a:prstGeom prst="rect">
            <a:avLst/>
          </a:prstGeom>
          <a:noFill/>
          <a:ln w="9525">
            <a:noFill/>
            <a:miter lim="800000"/>
            <a:headEnd/>
            <a:tailEnd/>
          </a:ln>
        </p:spPr>
        <p:txBody>
          <a:bodyPr/>
          <a:lstStyle/>
          <a:p>
            <a:pPr eaLnBrk="0" hangingPunct="0">
              <a:defRPr/>
            </a:pPr>
            <a:r>
              <a:rPr lang="de-DE" altLang="de-DE" b="1" dirty="0" smtClean="0">
                <a:solidFill>
                  <a:srgbClr val="C00000"/>
                </a:solidFill>
              </a:rPr>
              <a:t>Soziales und Energie</a:t>
            </a:r>
            <a:endParaRPr lang="de-DE" altLang="de-DE" b="1" dirty="0">
              <a:solidFill>
                <a:srgbClr val="C00000"/>
              </a:solidFill>
            </a:endParaRPr>
          </a:p>
        </p:txBody>
      </p:sp>
      <p:sp>
        <p:nvSpPr>
          <p:cNvPr id="8" name="Rechteck 7"/>
          <p:cNvSpPr/>
          <p:nvPr/>
        </p:nvSpPr>
        <p:spPr>
          <a:xfrm>
            <a:off x="814388" y="1538288"/>
            <a:ext cx="9900000" cy="2769989"/>
          </a:xfrm>
          <a:prstGeom prst="rect">
            <a:avLst/>
          </a:prstGeom>
        </p:spPr>
        <p:txBody>
          <a:bodyPr wrap="square">
            <a:spAutoFit/>
          </a:bodyPr>
          <a:lstStyle/>
          <a:p>
            <a:pPr marL="357188" indent="-357188" algn="just">
              <a:spcBef>
                <a:spcPts val="600"/>
              </a:spcBef>
              <a:spcAft>
                <a:spcPts val="1200"/>
              </a:spcAft>
              <a:buFontTx/>
              <a:buChar char="-"/>
            </a:pPr>
            <a:r>
              <a:rPr lang="de-DE" sz="1600" dirty="0" smtClean="0">
                <a:solidFill>
                  <a:srgbClr val="244894"/>
                </a:solidFill>
              </a:rPr>
              <a:t>Wir </a:t>
            </a:r>
            <a:r>
              <a:rPr lang="de-DE" sz="1600" dirty="0">
                <a:solidFill>
                  <a:srgbClr val="244894"/>
                </a:solidFill>
              </a:rPr>
              <a:t>stocken das </a:t>
            </a:r>
            <a:r>
              <a:rPr lang="de-DE" sz="1600" b="1" dirty="0">
                <a:solidFill>
                  <a:srgbClr val="244894"/>
                </a:solidFill>
              </a:rPr>
              <a:t>Sozialbudget</a:t>
            </a:r>
            <a:r>
              <a:rPr lang="de-DE" sz="1600" dirty="0">
                <a:solidFill>
                  <a:srgbClr val="244894"/>
                </a:solidFill>
              </a:rPr>
              <a:t> nochmals auf, um insgesamt 9 Mio. Euro. Zudem stecken wir mehr Geld in die Energie- und Schuldnerberatung sowie in eine stärkere Unterstützung der Tafeln. Alleine die Energieberatung für private Haushalte erhöhen wir im kommenden Jahr um rund 40 Prozent. </a:t>
            </a:r>
          </a:p>
          <a:p>
            <a:pPr marL="357188" indent="-357188" algn="just">
              <a:spcBef>
                <a:spcPts val="600"/>
              </a:spcBef>
              <a:spcAft>
                <a:spcPts val="1200"/>
              </a:spcAft>
              <a:buFontTx/>
              <a:buChar char="-"/>
            </a:pPr>
            <a:r>
              <a:rPr lang="de-DE" sz="1600" dirty="0" smtClean="0">
                <a:solidFill>
                  <a:srgbClr val="244894"/>
                </a:solidFill>
              </a:rPr>
              <a:t>Im </a:t>
            </a:r>
            <a:r>
              <a:rPr lang="de-DE" sz="1600" b="1" dirty="0">
                <a:solidFill>
                  <a:srgbClr val="244894"/>
                </a:solidFill>
              </a:rPr>
              <a:t>Wohnungsbau</a:t>
            </a:r>
            <a:r>
              <a:rPr lang="de-DE" sz="1600" dirty="0">
                <a:solidFill>
                  <a:srgbClr val="244894"/>
                </a:solidFill>
              </a:rPr>
              <a:t> </a:t>
            </a:r>
            <a:r>
              <a:rPr lang="de-DE" sz="1600" dirty="0" smtClean="0">
                <a:solidFill>
                  <a:srgbClr val="244894"/>
                </a:solidFill>
              </a:rPr>
              <a:t>erhöhen </a:t>
            </a:r>
            <a:r>
              <a:rPr lang="de-DE" sz="1600" dirty="0">
                <a:solidFill>
                  <a:srgbClr val="244894"/>
                </a:solidFill>
              </a:rPr>
              <a:t>wir das Budget für Sozialwohnungen und Wohngeld in den kommenden beiden Jahren um </a:t>
            </a:r>
            <a:r>
              <a:rPr lang="de-DE" sz="1600" dirty="0" smtClean="0">
                <a:solidFill>
                  <a:srgbClr val="244894"/>
                </a:solidFill>
              </a:rPr>
              <a:t>durchschnittlich 10 Prozent. </a:t>
            </a:r>
            <a:r>
              <a:rPr lang="de-DE" sz="1600" dirty="0">
                <a:solidFill>
                  <a:srgbClr val="244894"/>
                </a:solidFill>
              </a:rPr>
              <a:t>Insgesamt </a:t>
            </a:r>
            <a:r>
              <a:rPr lang="de-DE" sz="1600" dirty="0" smtClean="0">
                <a:solidFill>
                  <a:srgbClr val="244894"/>
                </a:solidFill>
              </a:rPr>
              <a:t>stehen für das </a:t>
            </a:r>
            <a:r>
              <a:rPr lang="de-DE" sz="1600" b="1" dirty="0" smtClean="0">
                <a:solidFill>
                  <a:srgbClr val="244894"/>
                </a:solidFill>
              </a:rPr>
              <a:t>Wohnungswesen</a:t>
            </a:r>
            <a:r>
              <a:rPr lang="de-DE" sz="1600" dirty="0" smtClean="0">
                <a:solidFill>
                  <a:srgbClr val="244894"/>
                </a:solidFill>
              </a:rPr>
              <a:t> in </a:t>
            </a:r>
            <a:r>
              <a:rPr lang="de-DE" sz="1600" dirty="0">
                <a:solidFill>
                  <a:srgbClr val="244894"/>
                </a:solidFill>
              </a:rPr>
              <a:t>den Jahren 2023 und 2024 mehr als 1 </a:t>
            </a:r>
            <a:r>
              <a:rPr lang="de-DE" sz="1600" dirty="0" smtClean="0">
                <a:solidFill>
                  <a:srgbClr val="244894"/>
                </a:solidFill>
              </a:rPr>
              <a:t>Mrd. </a:t>
            </a:r>
            <a:r>
              <a:rPr lang="de-DE" sz="1600" dirty="0">
                <a:solidFill>
                  <a:srgbClr val="244894"/>
                </a:solidFill>
              </a:rPr>
              <a:t>Euro </a:t>
            </a:r>
            <a:r>
              <a:rPr lang="de-DE" sz="1600" dirty="0" smtClean="0">
                <a:solidFill>
                  <a:srgbClr val="244894"/>
                </a:solidFill>
              </a:rPr>
              <a:t>bereit</a:t>
            </a:r>
            <a:r>
              <a:rPr lang="de-DE" sz="1600" dirty="0">
                <a:solidFill>
                  <a:srgbClr val="244894"/>
                </a:solidFill>
              </a:rPr>
              <a:t>. </a:t>
            </a:r>
            <a:endParaRPr lang="de-DE" sz="1600" dirty="0" smtClean="0">
              <a:solidFill>
                <a:srgbClr val="244894"/>
              </a:solidFill>
            </a:endParaRPr>
          </a:p>
          <a:p>
            <a:pPr marL="357188" indent="-357188" algn="just">
              <a:spcBef>
                <a:spcPts val="600"/>
              </a:spcBef>
              <a:spcAft>
                <a:spcPts val="1200"/>
              </a:spcAft>
              <a:buFontTx/>
              <a:buChar char="-"/>
            </a:pPr>
            <a:r>
              <a:rPr lang="de-DE" sz="1600" dirty="0" smtClean="0">
                <a:solidFill>
                  <a:srgbClr val="244894"/>
                </a:solidFill>
              </a:rPr>
              <a:t>Wir geben der Energiewende einen ordentlichen Schub und legen </a:t>
            </a:r>
            <a:r>
              <a:rPr lang="de-DE" sz="1600" dirty="0">
                <a:solidFill>
                  <a:srgbClr val="244894"/>
                </a:solidFill>
              </a:rPr>
              <a:t>ein </a:t>
            </a:r>
            <a:r>
              <a:rPr lang="de-DE" sz="1600" b="1" dirty="0">
                <a:solidFill>
                  <a:srgbClr val="244894"/>
                </a:solidFill>
              </a:rPr>
              <a:t>Sonderprogramm für Photovoltaik-Anlagen </a:t>
            </a:r>
            <a:r>
              <a:rPr lang="de-DE" sz="1600" dirty="0">
                <a:solidFill>
                  <a:srgbClr val="244894"/>
                </a:solidFill>
              </a:rPr>
              <a:t>auf unseren hessischen Hochschulen auf. Hierfür stehen insgesamt 21 Mio. Euro zur </a:t>
            </a:r>
            <a:r>
              <a:rPr lang="de-DE" sz="1600" dirty="0" smtClean="0">
                <a:solidFill>
                  <a:srgbClr val="244894"/>
                </a:solidFill>
              </a:rPr>
              <a:t>Verfügung. </a:t>
            </a:r>
            <a:endParaRPr lang="de-DE" sz="1600" dirty="0">
              <a:solidFill>
                <a:srgbClr val="244894"/>
              </a:solidFill>
            </a:endParaRPr>
          </a:p>
        </p:txBody>
      </p:sp>
    </p:spTree>
    <p:extLst>
      <p:ext uri="{BB962C8B-B14F-4D97-AF65-F5344CB8AC3E}">
        <p14:creationId xmlns:p14="http://schemas.microsoft.com/office/powerpoint/2010/main" val="36970841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el 1"/>
          <p:cNvSpPr>
            <a:spLocks noGrp="1"/>
          </p:cNvSpPr>
          <p:nvPr>
            <p:ph type="title"/>
          </p:nvPr>
        </p:nvSpPr>
        <p:spPr>
          <a:xfrm>
            <a:off x="814388" y="566738"/>
            <a:ext cx="7107237" cy="476250"/>
          </a:xfrm>
        </p:spPr>
        <p:txBody>
          <a:bodyPr/>
          <a:lstStyle/>
          <a:p>
            <a:r>
              <a:rPr lang="de-DE" altLang="de-DE" dirty="0" smtClean="0"/>
              <a:t>Haushaltsentwurf 2023/2024</a:t>
            </a:r>
          </a:p>
        </p:txBody>
      </p:sp>
      <p:sp>
        <p:nvSpPr>
          <p:cNvPr id="4" name="Foliennummernplatzhalter 3"/>
          <p:cNvSpPr>
            <a:spLocks noGrp="1"/>
          </p:cNvSpPr>
          <p:nvPr>
            <p:ph type="sldNum" sz="quarter" idx="10"/>
          </p:nvPr>
        </p:nvSpPr>
        <p:spPr/>
        <p:txBody>
          <a:bodyPr/>
          <a:lstStyle/>
          <a:p>
            <a:pPr>
              <a:defRPr/>
            </a:pPr>
            <a:fld id="{3278A447-42B0-4BE2-81C0-FED915C13FA2}" type="slidenum">
              <a:rPr lang="it-IT"/>
              <a:pPr>
                <a:defRPr/>
              </a:pPr>
              <a:t>18</a:t>
            </a:fld>
            <a:endParaRPr lang="it-IT" dirty="0"/>
          </a:p>
        </p:txBody>
      </p:sp>
      <p:sp>
        <p:nvSpPr>
          <p:cNvPr id="9" name="Titel 1"/>
          <p:cNvSpPr txBox="1">
            <a:spLocks/>
          </p:cNvSpPr>
          <p:nvPr/>
        </p:nvSpPr>
        <p:spPr bwMode="auto">
          <a:xfrm>
            <a:off x="814388" y="1048863"/>
            <a:ext cx="8882012" cy="354487"/>
          </a:xfrm>
          <a:prstGeom prst="rect">
            <a:avLst/>
          </a:prstGeom>
          <a:noFill/>
          <a:ln w="9525">
            <a:noFill/>
            <a:miter lim="800000"/>
            <a:headEnd/>
            <a:tailEnd/>
          </a:ln>
        </p:spPr>
        <p:txBody>
          <a:bodyPr/>
          <a:lstStyle/>
          <a:p>
            <a:pPr eaLnBrk="0" hangingPunct="0">
              <a:defRPr/>
            </a:pPr>
            <a:r>
              <a:rPr lang="de-DE" altLang="de-DE" b="1" dirty="0" smtClean="0">
                <a:solidFill>
                  <a:srgbClr val="C00000"/>
                </a:solidFill>
              </a:rPr>
              <a:t>Land stellt 2023 und 2024 insgesamt rd. 1,8 Mrd. Euro für Klimaschutz bereit </a:t>
            </a:r>
            <a:endParaRPr lang="de-DE" altLang="de-DE" sz="1600" b="1" dirty="0">
              <a:solidFill>
                <a:srgbClr val="C00000"/>
              </a:solidFill>
            </a:endParaRPr>
          </a:p>
        </p:txBody>
      </p:sp>
      <p:graphicFrame>
        <p:nvGraphicFramePr>
          <p:cNvPr id="11" name="Diagramm 10"/>
          <p:cNvGraphicFramePr>
            <a:graphicFrameLocks/>
          </p:cNvGraphicFramePr>
          <p:nvPr>
            <p:extLst>
              <p:ext uri="{D42A27DB-BD31-4B8C-83A1-F6EECF244321}">
                <p14:modId xmlns:p14="http://schemas.microsoft.com/office/powerpoint/2010/main" val="3059702096"/>
              </p:ext>
            </p:extLst>
          </p:nvPr>
        </p:nvGraphicFramePr>
        <p:xfrm>
          <a:off x="814388" y="1540688"/>
          <a:ext cx="9900000" cy="4140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633319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el 1"/>
          <p:cNvSpPr>
            <a:spLocks noGrp="1"/>
          </p:cNvSpPr>
          <p:nvPr>
            <p:ph type="title"/>
          </p:nvPr>
        </p:nvSpPr>
        <p:spPr>
          <a:xfrm>
            <a:off x="814388" y="566738"/>
            <a:ext cx="7107237" cy="476250"/>
          </a:xfrm>
        </p:spPr>
        <p:txBody>
          <a:bodyPr/>
          <a:lstStyle/>
          <a:p>
            <a:r>
              <a:rPr lang="de-DE" altLang="de-DE" dirty="0" smtClean="0"/>
              <a:t>Haushaltsentwurf 2023/2024</a:t>
            </a:r>
          </a:p>
        </p:txBody>
      </p:sp>
      <p:sp>
        <p:nvSpPr>
          <p:cNvPr id="4" name="Foliennummernplatzhalter 3"/>
          <p:cNvSpPr>
            <a:spLocks noGrp="1"/>
          </p:cNvSpPr>
          <p:nvPr>
            <p:ph type="sldNum" sz="quarter" idx="10"/>
          </p:nvPr>
        </p:nvSpPr>
        <p:spPr/>
        <p:txBody>
          <a:bodyPr/>
          <a:lstStyle/>
          <a:p>
            <a:pPr>
              <a:defRPr/>
            </a:pPr>
            <a:fld id="{3278A447-42B0-4BE2-81C0-FED915C13FA2}" type="slidenum">
              <a:rPr lang="it-IT"/>
              <a:pPr>
                <a:defRPr/>
              </a:pPr>
              <a:t>19</a:t>
            </a:fld>
            <a:endParaRPr lang="it-IT" dirty="0"/>
          </a:p>
        </p:txBody>
      </p:sp>
      <p:sp>
        <p:nvSpPr>
          <p:cNvPr id="9" name="Titel 1"/>
          <p:cNvSpPr txBox="1">
            <a:spLocks/>
          </p:cNvSpPr>
          <p:nvPr/>
        </p:nvSpPr>
        <p:spPr bwMode="auto">
          <a:xfrm>
            <a:off x="814388" y="1048863"/>
            <a:ext cx="8882012" cy="354487"/>
          </a:xfrm>
          <a:prstGeom prst="rect">
            <a:avLst/>
          </a:prstGeom>
          <a:noFill/>
          <a:ln w="9525">
            <a:noFill/>
            <a:miter lim="800000"/>
            <a:headEnd/>
            <a:tailEnd/>
          </a:ln>
        </p:spPr>
        <p:txBody>
          <a:bodyPr/>
          <a:lstStyle/>
          <a:p>
            <a:pPr eaLnBrk="0" hangingPunct="0">
              <a:defRPr/>
            </a:pPr>
            <a:r>
              <a:rPr lang="de-DE" altLang="de-DE" b="1" dirty="0" smtClean="0">
                <a:solidFill>
                  <a:srgbClr val="C00000"/>
                </a:solidFill>
              </a:rPr>
              <a:t>Entwicklung Klimaschutz-/Klimaanpassungsausgaben nach Sektoren </a:t>
            </a:r>
            <a:endParaRPr lang="de-DE" altLang="de-DE" sz="1600" b="1" dirty="0">
              <a:solidFill>
                <a:srgbClr val="C00000"/>
              </a:solidFill>
            </a:endParaRPr>
          </a:p>
        </p:txBody>
      </p:sp>
      <p:sp>
        <p:nvSpPr>
          <p:cNvPr id="8" name="Rechteck 7"/>
          <p:cNvSpPr/>
          <p:nvPr/>
        </p:nvSpPr>
        <p:spPr>
          <a:xfrm>
            <a:off x="814388" y="1538288"/>
            <a:ext cx="10187161" cy="369332"/>
          </a:xfrm>
          <a:prstGeom prst="rect">
            <a:avLst/>
          </a:prstGeom>
        </p:spPr>
        <p:txBody>
          <a:bodyPr wrap="square">
            <a:spAutoFit/>
          </a:bodyPr>
          <a:lstStyle/>
          <a:p>
            <a:pPr marL="358775" indent="-358775">
              <a:spcBef>
                <a:spcPts val="600"/>
              </a:spcBef>
              <a:spcAft>
                <a:spcPts val="1200"/>
              </a:spcAft>
              <a:buFontTx/>
              <a:buChar char="-"/>
            </a:pPr>
            <a:endParaRPr lang="de-DE" dirty="0">
              <a:solidFill>
                <a:srgbClr val="244894"/>
              </a:solidFill>
            </a:endParaRPr>
          </a:p>
        </p:txBody>
      </p:sp>
      <p:graphicFrame>
        <p:nvGraphicFramePr>
          <p:cNvPr id="6" name="Tabelle 5"/>
          <p:cNvGraphicFramePr>
            <a:graphicFrameLocks noGrp="1"/>
          </p:cNvGraphicFramePr>
          <p:nvPr>
            <p:extLst>
              <p:ext uri="{D42A27DB-BD31-4B8C-83A1-F6EECF244321}">
                <p14:modId xmlns:p14="http://schemas.microsoft.com/office/powerpoint/2010/main" val="678789878"/>
              </p:ext>
            </p:extLst>
          </p:nvPr>
        </p:nvGraphicFramePr>
        <p:xfrm>
          <a:off x="814388" y="1408206"/>
          <a:ext cx="9900000" cy="4380131"/>
        </p:xfrm>
        <a:graphic>
          <a:graphicData uri="http://schemas.openxmlformats.org/drawingml/2006/table">
            <a:tbl>
              <a:tblPr/>
              <a:tblGrid>
                <a:gridCol w="4752879">
                  <a:extLst>
                    <a:ext uri="{9D8B030D-6E8A-4147-A177-3AD203B41FA5}">
                      <a16:colId xmlns:a16="http://schemas.microsoft.com/office/drawing/2014/main" val="2424876436"/>
                    </a:ext>
                  </a:extLst>
                </a:gridCol>
                <a:gridCol w="1715707">
                  <a:extLst>
                    <a:ext uri="{9D8B030D-6E8A-4147-A177-3AD203B41FA5}">
                      <a16:colId xmlns:a16="http://schemas.microsoft.com/office/drawing/2014/main" val="3497185721"/>
                    </a:ext>
                  </a:extLst>
                </a:gridCol>
                <a:gridCol w="1715707">
                  <a:extLst>
                    <a:ext uri="{9D8B030D-6E8A-4147-A177-3AD203B41FA5}">
                      <a16:colId xmlns:a16="http://schemas.microsoft.com/office/drawing/2014/main" val="1062092141"/>
                    </a:ext>
                  </a:extLst>
                </a:gridCol>
                <a:gridCol w="1715707">
                  <a:extLst>
                    <a:ext uri="{9D8B030D-6E8A-4147-A177-3AD203B41FA5}">
                      <a16:colId xmlns:a16="http://schemas.microsoft.com/office/drawing/2014/main" val="528575150"/>
                    </a:ext>
                  </a:extLst>
                </a:gridCol>
              </a:tblGrid>
              <a:tr h="133920">
                <a:tc>
                  <a:txBody>
                    <a:bodyPr/>
                    <a:lstStyle/>
                    <a:p>
                      <a:pPr algn="l" fontAlgn="b"/>
                      <a:endParaRPr lang="de-DE" sz="7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de-DE" sz="7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de-DE" sz="700" b="0" i="0" u="none" strike="noStrike">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de-DE" sz="700" b="0" i="0" u="none" strike="noStrike">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42122954"/>
                  </a:ext>
                </a:extLst>
              </a:tr>
              <a:tr h="356704">
                <a:tc rowSpan="2">
                  <a:txBody>
                    <a:bodyPr/>
                    <a:lstStyle/>
                    <a:p>
                      <a:pPr algn="l" fontAlgn="ctr"/>
                      <a:r>
                        <a:rPr lang="de-DE" sz="1200" b="1" i="0" u="none" strike="noStrike" dirty="0">
                          <a:solidFill>
                            <a:srgbClr val="FFFFFF"/>
                          </a:solidFill>
                          <a:effectLst/>
                          <a:latin typeface="Arial" panose="020B0604020202020204" pitchFamily="34" charset="0"/>
                        </a:rPr>
                        <a:t>Sektoren</a:t>
                      </a:r>
                    </a:p>
                  </a:txBody>
                  <a:tcPr marL="7200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44894"/>
                    </a:solidFill>
                  </a:tcPr>
                </a:tc>
                <a:tc>
                  <a:txBody>
                    <a:bodyPr/>
                    <a:lstStyle/>
                    <a:p>
                      <a:pPr algn="ctr" fontAlgn="ctr"/>
                      <a:r>
                        <a:rPr lang="de-DE" sz="1200" b="1" i="0" u="none" strike="noStrike" dirty="0">
                          <a:solidFill>
                            <a:srgbClr val="FFFFFF"/>
                          </a:solidFill>
                          <a:effectLst/>
                          <a:latin typeface="Arial" panose="020B0604020202020204" pitchFamily="34" charset="0"/>
                        </a:rPr>
                        <a:t>2023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44894"/>
                    </a:solidFill>
                  </a:tcPr>
                </a:tc>
                <a:tc>
                  <a:txBody>
                    <a:bodyPr/>
                    <a:lstStyle/>
                    <a:p>
                      <a:pPr algn="ctr" fontAlgn="ctr"/>
                      <a:r>
                        <a:rPr lang="de-DE" sz="1200" b="1" i="0" u="none" strike="noStrike" dirty="0">
                          <a:solidFill>
                            <a:srgbClr val="FFFFFF"/>
                          </a:solidFill>
                          <a:effectLst/>
                          <a:latin typeface="Arial" panose="020B0604020202020204" pitchFamily="34" charset="0"/>
                        </a:rPr>
                        <a:t>2024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44894"/>
                    </a:solidFill>
                  </a:tcPr>
                </a:tc>
                <a:tc>
                  <a:txBody>
                    <a:bodyPr/>
                    <a:lstStyle/>
                    <a:p>
                      <a:pPr algn="ctr" fontAlgn="ctr"/>
                      <a:r>
                        <a:rPr lang="de-DE" sz="1200" b="1" i="0" u="none" strike="noStrike" dirty="0">
                          <a:solidFill>
                            <a:srgbClr val="FFFFFF"/>
                          </a:solidFill>
                          <a:effectLst/>
                          <a:latin typeface="Arial" panose="020B0604020202020204" pitchFamily="34" charset="0"/>
                          <a:cs typeface="Arial" panose="020B0604020202020204" pitchFamily="34" charset="0"/>
                        </a:rPr>
                        <a:t>∑</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44894"/>
                    </a:solidFill>
                  </a:tcPr>
                </a:tc>
                <a:extLst>
                  <a:ext uri="{0D108BD9-81ED-4DB2-BD59-A6C34878D82A}">
                    <a16:rowId xmlns:a16="http://schemas.microsoft.com/office/drawing/2014/main" val="28767570"/>
                  </a:ext>
                </a:extLst>
              </a:tr>
              <a:tr h="270030">
                <a:tc vMerge="1">
                  <a:txBody>
                    <a:bodyPr/>
                    <a:lstStyle/>
                    <a:p>
                      <a:endParaRPr lang="de-DE"/>
                    </a:p>
                  </a:txBody>
                  <a:tcPr/>
                </a:tc>
                <a:tc gridSpan="3">
                  <a:txBody>
                    <a:bodyPr/>
                    <a:lstStyle/>
                    <a:p>
                      <a:pPr algn="ctr" fontAlgn="ctr"/>
                      <a:r>
                        <a:rPr lang="de-DE" sz="1000" b="0" i="0" u="none" strike="noStrike" dirty="0" smtClean="0">
                          <a:solidFill>
                            <a:schemeClr val="bg1"/>
                          </a:solidFill>
                          <a:effectLst/>
                          <a:latin typeface="Arial" panose="020B0604020202020204" pitchFamily="34" charset="0"/>
                        </a:rPr>
                        <a:t>- in</a:t>
                      </a:r>
                      <a:r>
                        <a:rPr lang="de-DE" sz="1000" b="0" i="0" u="none" strike="noStrike" baseline="0" dirty="0" smtClean="0">
                          <a:solidFill>
                            <a:schemeClr val="bg1"/>
                          </a:solidFill>
                          <a:effectLst/>
                          <a:latin typeface="Arial" panose="020B0604020202020204" pitchFamily="34" charset="0"/>
                        </a:rPr>
                        <a:t> Mio. € - </a:t>
                      </a:r>
                      <a:endParaRPr lang="de-DE" sz="1000" b="0" i="0" u="none" strike="noStrike" dirty="0">
                        <a:solidFill>
                          <a:schemeClr val="bg1"/>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44894"/>
                    </a:solidFill>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1531194896"/>
                  </a:ext>
                </a:extLst>
              </a:tr>
              <a:tr h="297680">
                <a:tc>
                  <a:txBody>
                    <a:bodyPr/>
                    <a:lstStyle/>
                    <a:p>
                      <a:pPr algn="l" fontAlgn="ctr"/>
                      <a:r>
                        <a:rPr lang="de-DE" sz="1200" b="1" i="0" u="none" strike="noStrike" dirty="0">
                          <a:solidFill>
                            <a:srgbClr val="244894"/>
                          </a:solidFill>
                          <a:effectLst/>
                          <a:latin typeface="Arial" panose="020B0604020202020204" pitchFamily="34" charset="0"/>
                        </a:rPr>
                        <a:t>Energie</a:t>
                      </a:r>
                    </a:p>
                  </a:txBody>
                  <a:tcPr marL="7200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r" fontAlgn="ctr"/>
                      <a:r>
                        <a:rPr lang="de-DE" sz="1200" b="1" i="0" u="none" strike="noStrike" kern="1200" dirty="0" smtClean="0">
                          <a:solidFill>
                            <a:srgbClr val="244894"/>
                          </a:solidFill>
                          <a:effectLst/>
                          <a:latin typeface="Arial" panose="020B0604020202020204" pitchFamily="34" charset="0"/>
                          <a:ea typeface="+mn-ea"/>
                          <a:cs typeface="+mn-cs"/>
                        </a:rPr>
                        <a:t>4,5 </a:t>
                      </a:r>
                      <a:endParaRPr lang="de-DE" sz="1200" b="1" i="0" u="none" strike="noStrike" kern="1200" dirty="0">
                        <a:solidFill>
                          <a:srgbClr val="244894"/>
                        </a:solidFill>
                        <a:effectLst/>
                        <a:latin typeface="Arial" panose="020B0604020202020204" pitchFamily="34" charset="0"/>
                        <a:ea typeface="+mn-ea"/>
                        <a:cs typeface="+mn-cs"/>
                      </a:endParaRPr>
                    </a:p>
                  </a:txBody>
                  <a:tcPr marL="0" marR="7200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de-DE" sz="1200" b="1" i="0" u="none" strike="noStrike" kern="1200" dirty="0" smtClean="0">
                          <a:solidFill>
                            <a:srgbClr val="244894"/>
                          </a:solidFill>
                          <a:effectLst/>
                          <a:latin typeface="Arial" panose="020B0604020202020204" pitchFamily="34" charset="0"/>
                          <a:ea typeface="+mn-ea"/>
                          <a:cs typeface="+mn-cs"/>
                        </a:rPr>
                        <a:t>3,5 </a:t>
                      </a:r>
                      <a:endParaRPr lang="de-DE" sz="1200" b="1" i="0" u="none" strike="noStrike" kern="1200" dirty="0">
                        <a:solidFill>
                          <a:srgbClr val="244894"/>
                        </a:solidFill>
                        <a:effectLst/>
                        <a:latin typeface="Arial" panose="020B0604020202020204" pitchFamily="34" charset="0"/>
                        <a:ea typeface="+mn-ea"/>
                        <a:cs typeface="+mn-cs"/>
                      </a:endParaRPr>
                    </a:p>
                  </a:txBody>
                  <a:tcPr marL="0" marR="7200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de-DE" sz="1200" b="1" i="0" u="none" strike="noStrike" kern="1200" dirty="0" smtClean="0">
                          <a:solidFill>
                            <a:srgbClr val="244894"/>
                          </a:solidFill>
                          <a:effectLst/>
                          <a:latin typeface="Arial" panose="020B0604020202020204" pitchFamily="34" charset="0"/>
                          <a:ea typeface="+mn-ea"/>
                          <a:cs typeface="+mn-cs"/>
                        </a:rPr>
                        <a:t>8,0 </a:t>
                      </a:r>
                      <a:endParaRPr lang="de-DE" sz="1200" b="1" i="0" u="none" strike="noStrike" kern="1200" dirty="0">
                        <a:solidFill>
                          <a:srgbClr val="244894"/>
                        </a:solidFill>
                        <a:effectLst/>
                        <a:latin typeface="Arial" panose="020B0604020202020204" pitchFamily="34" charset="0"/>
                        <a:ea typeface="+mn-ea"/>
                        <a:cs typeface="+mn-cs"/>
                      </a:endParaRPr>
                    </a:p>
                  </a:txBody>
                  <a:tcPr marL="0" marR="7200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209320972"/>
                  </a:ext>
                </a:extLst>
              </a:tr>
              <a:tr h="298455">
                <a:tc>
                  <a:txBody>
                    <a:bodyPr/>
                    <a:lstStyle/>
                    <a:p>
                      <a:pPr algn="l" fontAlgn="ctr"/>
                      <a:r>
                        <a:rPr lang="de-DE" sz="1200" b="1" i="0" u="none" strike="noStrike" dirty="0">
                          <a:solidFill>
                            <a:srgbClr val="244894"/>
                          </a:solidFill>
                          <a:effectLst/>
                          <a:latin typeface="Arial" panose="020B0604020202020204" pitchFamily="34" charset="0"/>
                        </a:rPr>
                        <a:t>Verkehr und Mobilität</a:t>
                      </a:r>
                    </a:p>
                  </a:txBody>
                  <a:tcPr marL="72000" marR="0" marT="0" marB="0" anchor="ctr">
                    <a:lnL w="1270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r" fontAlgn="ctr"/>
                      <a:r>
                        <a:rPr lang="de-DE" sz="1200" b="1" i="0" u="none" strike="noStrike" kern="1200" dirty="0">
                          <a:solidFill>
                            <a:srgbClr val="244894"/>
                          </a:solidFill>
                          <a:effectLst/>
                          <a:latin typeface="Arial" panose="020B0604020202020204" pitchFamily="34" charset="0"/>
                          <a:ea typeface="+mn-ea"/>
                          <a:cs typeface="+mn-cs"/>
                        </a:rPr>
                        <a:t>538,1 </a:t>
                      </a:r>
                    </a:p>
                  </a:txBody>
                  <a:tcPr marL="0" marR="72000" marT="0" marB="0" anchor="ctr">
                    <a:lnL>
                      <a:noFill/>
                    </a:lnL>
                    <a:lnR>
                      <a:noFill/>
                    </a:lnR>
                    <a:lnT>
                      <a:noFill/>
                    </a:lnT>
                    <a:lnB>
                      <a:noFill/>
                    </a:lnB>
                    <a:solidFill>
                      <a:srgbClr val="F2F2F2"/>
                    </a:solidFill>
                  </a:tcPr>
                </a:tc>
                <a:tc>
                  <a:txBody>
                    <a:bodyPr/>
                    <a:lstStyle/>
                    <a:p>
                      <a:pPr algn="r" fontAlgn="ctr"/>
                      <a:r>
                        <a:rPr lang="de-DE" sz="1200" b="1" i="0" u="none" strike="noStrike" kern="1200">
                          <a:solidFill>
                            <a:srgbClr val="244894"/>
                          </a:solidFill>
                          <a:effectLst/>
                          <a:latin typeface="Arial" panose="020B0604020202020204" pitchFamily="34" charset="0"/>
                          <a:ea typeface="+mn-ea"/>
                          <a:cs typeface="+mn-cs"/>
                        </a:rPr>
                        <a:t>595,0 </a:t>
                      </a:r>
                    </a:p>
                  </a:txBody>
                  <a:tcPr marL="0" marR="72000" marT="0" marB="0" anchor="ctr">
                    <a:lnL>
                      <a:noFill/>
                    </a:lnL>
                    <a:lnR>
                      <a:noFill/>
                    </a:lnR>
                    <a:lnT>
                      <a:noFill/>
                    </a:lnT>
                    <a:lnB>
                      <a:noFill/>
                    </a:lnB>
                    <a:solidFill>
                      <a:srgbClr val="F2F2F2"/>
                    </a:solidFill>
                  </a:tcPr>
                </a:tc>
                <a:tc>
                  <a:txBody>
                    <a:bodyPr/>
                    <a:lstStyle/>
                    <a:p>
                      <a:pPr algn="r" fontAlgn="ctr"/>
                      <a:r>
                        <a:rPr lang="de-DE" sz="1200" b="1" i="0" u="none" strike="noStrike" kern="1200">
                          <a:solidFill>
                            <a:srgbClr val="244894"/>
                          </a:solidFill>
                          <a:effectLst/>
                          <a:latin typeface="Arial" panose="020B0604020202020204" pitchFamily="34" charset="0"/>
                          <a:ea typeface="+mn-ea"/>
                          <a:cs typeface="+mn-cs"/>
                        </a:rPr>
                        <a:t>1.133,1 </a:t>
                      </a:r>
                    </a:p>
                  </a:txBody>
                  <a:tcPr marL="0" marR="72000" marT="0" marB="0" anchor="ctr">
                    <a:lnL>
                      <a:noFill/>
                    </a:lnL>
                    <a:lnR w="12700" cap="flat" cmpd="sng" algn="ctr">
                      <a:solidFill>
                        <a:srgbClr val="000000"/>
                      </a:solidFill>
                      <a:prstDash val="solid"/>
                      <a:round/>
                      <a:headEnd type="none" w="med" len="med"/>
                      <a:tailEnd type="none" w="med" len="med"/>
                    </a:lnR>
                    <a:lnT>
                      <a:noFill/>
                    </a:lnT>
                    <a:lnB>
                      <a:noFill/>
                    </a:lnB>
                    <a:solidFill>
                      <a:srgbClr val="F2F2F2"/>
                    </a:solidFill>
                  </a:tcPr>
                </a:tc>
                <a:extLst>
                  <a:ext uri="{0D108BD9-81ED-4DB2-BD59-A6C34878D82A}">
                    <a16:rowId xmlns:a16="http://schemas.microsoft.com/office/drawing/2014/main" val="2725938639"/>
                  </a:ext>
                </a:extLst>
              </a:tr>
              <a:tr h="298455">
                <a:tc>
                  <a:txBody>
                    <a:bodyPr/>
                    <a:lstStyle/>
                    <a:p>
                      <a:pPr algn="l" fontAlgn="ctr"/>
                      <a:r>
                        <a:rPr lang="de-DE" sz="1200" b="1" i="0" u="none" strike="noStrike" dirty="0">
                          <a:solidFill>
                            <a:srgbClr val="244894"/>
                          </a:solidFill>
                          <a:effectLst/>
                          <a:latin typeface="Arial" panose="020B0604020202020204" pitchFamily="34" charset="0"/>
                        </a:rPr>
                        <a:t>Industrie</a:t>
                      </a:r>
                    </a:p>
                  </a:txBody>
                  <a:tcPr marL="7200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de-DE" sz="1200" b="1" i="0" u="none" strike="noStrike" kern="1200" dirty="0">
                          <a:solidFill>
                            <a:srgbClr val="244894"/>
                          </a:solidFill>
                          <a:effectLst/>
                          <a:latin typeface="Arial" panose="020B0604020202020204" pitchFamily="34" charset="0"/>
                          <a:ea typeface="+mn-ea"/>
                          <a:cs typeface="+mn-cs"/>
                        </a:rPr>
                        <a:t>2,2 </a:t>
                      </a:r>
                    </a:p>
                  </a:txBody>
                  <a:tcPr marL="0" marR="72000" marT="0" marB="0" anchor="ctr">
                    <a:lnL>
                      <a:noFill/>
                    </a:lnL>
                    <a:lnR>
                      <a:noFill/>
                    </a:lnR>
                    <a:lnT>
                      <a:noFill/>
                    </a:lnT>
                    <a:lnB>
                      <a:noFill/>
                    </a:lnB>
                    <a:solidFill>
                      <a:srgbClr val="FFFFFF"/>
                    </a:solidFill>
                  </a:tcPr>
                </a:tc>
                <a:tc>
                  <a:txBody>
                    <a:bodyPr/>
                    <a:lstStyle/>
                    <a:p>
                      <a:pPr algn="r" fontAlgn="ctr"/>
                      <a:r>
                        <a:rPr lang="de-DE" sz="1200" b="1" i="0" u="none" strike="noStrike" kern="1200" dirty="0">
                          <a:solidFill>
                            <a:srgbClr val="244894"/>
                          </a:solidFill>
                          <a:effectLst/>
                          <a:latin typeface="Arial" panose="020B0604020202020204" pitchFamily="34" charset="0"/>
                          <a:ea typeface="+mn-ea"/>
                          <a:cs typeface="+mn-cs"/>
                        </a:rPr>
                        <a:t>4,2 </a:t>
                      </a:r>
                    </a:p>
                  </a:txBody>
                  <a:tcPr marL="0" marR="72000" marT="0" marB="0" anchor="ctr">
                    <a:lnL>
                      <a:noFill/>
                    </a:lnL>
                    <a:lnR>
                      <a:noFill/>
                    </a:lnR>
                    <a:lnT>
                      <a:noFill/>
                    </a:lnT>
                    <a:lnB>
                      <a:noFill/>
                    </a:lnB>
                    <a:solidFill>
                      <a:srgbClr val="FFFFFF"/>
                    </a:solidFill>
                  </a:tcPr>
                </a:tc>
                <a:tc>
                  <a:txBody>
                    <a:bodyPr/>
                    <a:lstStyle/>
                    <a:p>
                      <a:pPr algn="r" fontAlgn="ctr"/>
                      <a:r>
                        <a:rPr lang="de-DE" sz="1200" b="1" i="0" u="none" strike="noStrike" kern="1200" dirty="0" smtClean="0">
                          <a:solidFill>
                            <a:srgbClr val="244894"/>
                          </a:solidFill>
                          <a:effectLst/>
                          <a:latin typeface="Arial" panose="020B0604020202020204" pitchFamily="34" charset="0"/>
                          <a:ea typeface="+mn-ea"/>
                          <a:cs typeface="+mn-cs"/>
                        </a:rPr>
                        <a:t>6,4 </a:t>
                      </a:r>
                      <a:endParaRPr lang="de-DE" sz="1200" b="1" i="0" u="none" strike="noStrike" kern="1200" dirty="0">
                        <a:solidFill>
                          <a:srgbClr val="244894"/>
                        </a:solidFill>
                        <a:effectLst/>
                        <a:latin typeface="Arial" panose="020B0604020202020204" pitchFamily="34" charset="0"/>
                        <a:ea typeface="+mn-ea"/>
                        <a:cs typeface="+mn-cs"/>
                      </a:endParaRPr>
                    </a:p>
                  </a:txBody>
                  <a:tcPr marL="0" marR="72000" marT="0" marB="0"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537604258"/>
                  </a:ext>
                </a:extLst>
              </a:tr>
              <a:tr h="298455">
                <a:tc>
                  <a:txBody>
                    <a:bodyPr/>
                    <a:lstStyle/>
                    <a:p>
                      <a:pPr algn="l" fontAlgn="ctr"/>
                      <a:r>
                        <a:rPr lang="de-DE" sz="1200" b="1" i="0" u="none" strike="noStrike" dirty="0">
                          <a:solidFill>
                            <a:srgbClr val="244894"/>
                          </a:solidFill>
                          <a:effectLst/>
                          <a:latin typeface="Arial" panose="020B0604020202020204" pitchFamily="34" charset="0"/>
                        </a:rPr>
                        <a:t>Landnutzung</a:t>
                      </a:r>
                    </a:p>
                  </a:txBody>
                  <a:tcPr marL="72000" marR="0" marT="0" marB="0" anchor="ctr">
                    <a:lnL w="1270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r" fontAlgn="ctr"/>
                      <a:r>
                        <a:rPr lang="de-DE" sz="1200" b="1" i="0" u="none" strike="noStrike" kern="1200" dirty="0">
                          <a:solidFill>
                            <a:srgbClr val="244894"/>
                          </a:solidFill>
                          <a:effectLst/>
                          <a:latin typeface="Arial" panose="020B0604020202020204" pitchFamily="34" charset="0"/>
                          <a:ea typeface="+mn-ea"/>
                          <a:cs typeface="+mn-cs"/>
                        </a:rPr>
                        <a:t>125,4 </a:t>
                      </a:r>
                    </a:p>
                  </a:txBody>
                  <a:tcPr marL="0" marR="72000" marT="0" marB="0" anchor="ctr">
                    <a:lnL>
                      <a:noFill/>
                    </a:lnL>
                    <a:lnR>
                      <a:noFill/>
                    </a:lnR>
                    <a:lnT>
                      <a:noFill/>
                    </a:lnT>
                    <a:lnB>
                      <a:noFill/>
                    </a:lnB>
                    <a:solidFill>
                      <a:srgbClr val="F2F2F2"/>
                    </a:solidFill>
                  </a:tcPr>
                </a:tc>
                <a:tc>
                  <a:txBody>
                    <a:bodyPr/>
                    <a:lstStyle/>
                    <a:p>
                      <a:pPr algn="r" fontAlgn="ctr"/>
                      <a:r>
                        <a:rPr lang="de-DE" sz="1200" b="1" i="0" u="none" strike="noStrike" kern="1200" dirty="0">
                          <a:solidFill>
                            <a:srgbClr val="244894"/>
                          </a:solidFill>
                          <a:effectLst/>
                          <a:latin typeface="Arial" panose="020B0604020202020204" pitchFamily="34" charset="0"/>
                          <a:ea typeface="+mn-ea"/>
                          <a:cs typeface="+mn-cs"/>
                        </a:rPr>
                        <a:t>119,6 </a:t>
                      </a:r>
                    </a:p>
                  </a:txBody>
                  <a:tcPr marL="0" marR="72000" marT="0" marB="0" anchor="ctr">
                    <a:lnL>
                      <a:noFill/>
                    </a:lnL>
                    <a:lnR>
                      <a:noFill/>
                    </a:lnR>
                    <a:lnT>
                      <a:noFill/>
                    </a:lnT>
                    <a:lnB>
                      <a:noFill/>
                    </a:lnB>
                    <a:solidFill>
                      <a:srgbClr val="F2F2F2"/>
                    </a:solidFill>
                  </a:tcPr>
                </a:tc>
                <a:tc>
                  <a:txBody>
                    <a:bodyPr/>
                    <a:lstStyle/>
                    <a:p>
                      <a:pPr algn="r" fontAlgn="ctr"/>
                      <a:r>
                        <a:rPr lang="de-DE" sz="1200" b="1" i="0" u="none" strike="noStrike" kern="1200">
                          <a:solidFill>
                            <a:srgbClr val="244894"/>
                          </a:solidFill>
                          <a:effectLst/>
                          <a:latin typeface="Arial" panose="020B0604020202020204" pitchFamily="34" charset="0"/>
                          <a:ea typeface="+mn-ea"/>
                          <a:cs typeface="+mn-cs"/>
                        </a:rPr>
                        <a:t>245,0 </a:t>
                      </a:r>
                    </a:p>
                  </a:txBody>
                  <a:tcPr marL="0" marR="72000" marT="0" marB="0" anchor="ctr">
                    <a:lnL>
                      <a:noFill/>
                    </a:lnL>
                    <a:lnR w="12700" cap="flat" cmpd="sng" algn="ctr">
                      <a:solidFill>
                        <a:srgbClr val="000000"/>
                      </a:solidFill>
                      <a:prstDash val="solid"/>
                      <a:round/>
                      <a:headEnd type="none" w="med" len="med"/>
                      <a:tailEnd type="none" w="med" len="med"/>
                    </a:lnR>
                    <a:lnT>
                      <a:noFill/>
                    </a:lnT>
                    <a:lnB>
                      <a:noFill/>
                    </a:lnB>
                    <a:solidFill>
                      <a:srgbClr val="F2F2F2"/>
                    </a:solidFill>
                  </a:tcPr>
                </a:tc>
                <a:extLst>
                  <a:ext uri="{0D108BD9-81ED-4DB2-BD59-A6C34878D82A}">
                    <a16:rowId xmlns:a16="http://schemas.microsoft.com/office/drawing/2014/main" val="3437933002"/>
                  </a:ext>
                </a:extLst>
              </a:tr>
              <a:tr h="298455">
                <a:tc>
                  <a:txBody>
                    <a:bodyPr/>
                    <a:lstStyle/>
                    <a:p>
                      <a:pPr algn="l" fontAlgn="ctr"/>
                      <a:r>
                        <a:rPr lang="de-DE" sz="1200" b="1" i="0" u="none" strike="noStrike" dirty="0">
                          <a:solidFill>
                            <a:srgbClr val="244894"/>
                          </a:solidFill>
                          <a:effectLst/>
                          <a:latin typeface="Arial" panose="020B0604020202020204" pitchFamily="34" charset="0"/>
                        </a:rPr>
                        <a:t>Bildung und Forschung</a:t>
                      </a:r>
                    </a:p>
                  </a:txBody>
                  <a:tcPr marL="7200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de-DE" sz="1200" b="1" i="0" u="none" strike="noStrike" kern="1200" dirty="0">
                          <a:solidFill>
                            <a:srgbClr val="244894"/>
                          </a:solidFill>
                          <a:effectLst/>
                          <a:latin typeface="Arial" panose="020B0604020202020204" pitchFamily="34" charset="0"/>
                          <a:ea typeface="+mn-ea"/>
                          <a:cs typeface="+mn-cs"/>
                        </a:rPr>
                        <a:t>14,0 </a:t>
                      </a:r>
                    </a:p>
                  </a:txBody>
                  <a:tcPr marL="0" marR="72000" marT="0" marB="0" anchor="ctr">
                    <a:lnL>
                      <a:noFill/>
                    </a:lnL>
                    <a:lnR>
                      <a:noFill/>
                    </a:lnR>
                    <a:lnT>
                      <a:noFill/>
                    </a:lnT>
                    <a:lnB>
                      <a:noFill/>
                    </a:lnB>
                    <a:solidFill>
                      <a:srgbClr val="FFFFFF"/>
                    </a:solidFill>
                  </a:tcPr>
                </a:tc>
                <a:tc>
                  <a:txBody>
                    <a:bodyPr/>
                    <a:lstStyle/>
                    <a:p>
                      <a:pPr algn="r" fontAlgn="ctr"/>
                      <a:r>
                        <a:rPr lang="de-DE" sz="1200" b="1" i="0" u="none" strike="noStrike" kern="1200" dirty="0">
                          <a:solidFill>
                            <a:srgbClr val="244894"/>
                          </a:solidFill>
                          <a:effectLst/>
                          <a:latin typeface="Arial" panose="020B0604020202020204" pitchFamily="34" charset="0"/>
                          <a:ea typeface="+mn-ea"/>
                          <a:cs typeface="+mn-cs"/>
                        </a:rPr>
                        <a:t>14,2 </a:t>
                      </a:r>
                    </a:p>
                  </a:txBody>
                  <a:tcPr marL="0" marR="72000" marT="0" marB="0" anchor="ctr">
                    <a:lnL>
                      <a:noFill/>
                    </a:lnL>
                    <a:lnR>
                      <a:noFill/>
                    </a:lnR>
                    <a:lnT>
                      <a:noFill/>
                    </a:lnT>
                    <a:lnB>
                      <a:noFill/>
                    </a:lnB>
                    <a:solidFill>
                      <a:srgbClr val="FFFFFF"/>
                    </a:solidFill>
                  </a:tcPr>
                </a:tc>
                <a:tc>
                  <a:txBody>
                    <a:bodyPr/>
                    <a:lstStyle/>
                    <a:p>
                      <a:pPr algn="r" fontAlgn="ctr"/>
                      <a:r>
                        <a:rPr lang="de-DE" sz="1200" b="1" i="0" u="none" strike="noStrike" kern="1200">
                          <a:solidFill>
                            <a:srgbClr val="244894"/>
                          </a:solidFill>
                          <a:effectLst/>
                          <a:latin typeface="Arial" panose="020B0604020202020204" pitchFamily="34" charset="0"/>
                          <a:ea typeface="+mn-ea"/>
                          <a:cs typeface="+mn-cs"/>
                        </a:rPr>
                        <a:t>28,2 </a:t>
                      </a:r>
                    </a:p>
                  </a:txBody>
                  <a:tcPr marL="0" marR="72000" marT="0" marB="0"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119091961"/>
                  </a:ext>
                </a:extLst>
              </a:tr>
              <a:tr h="298455">
                <a:tc>
                  <a:txBody>
                    <a:bodyPr/>
                    <a:lstStyle/>
                    <a:p>
                      <a:pPr algn="l" fontAlgn="ctr"/>
                      <a:r>
                        <a:rPr lang="de-DE" sz="1200" b="1" i="0" u="none" strike="noStrike" dirty="0">
                          <a:solidFill>
                            <a:srgbClr val="244894"/>
                          </a:solidFill>
                          <a:effectLst/>
                          <a:latin typeface="Arial" panose="020B0604020202020204" pitchFamily="34" charset="0"/>
                        </a:rPr>
                        <a:t>Gebäude und Stadt</a:t>
                      </a:r>
                    </a:p>
                  </a:txBody>
                  <a:tcPr marL="72000" marR="0" marT="0" marB="0" anchor="ctr">
                    <a:lnL w="1270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r" fontAlgn="ctr"/>
                      <a:r>
                        <a:rPr lang="de-DE" sz="1200" b="1" i="0" u="none" strike="noStrike" kern="1200" dirty="0">
                          <a:solidFill>
                            <a:srgbClr val="244894"/>
                          </a:solidFill>
                          <a:effectLst/>
                          <a:latin typeface="Arial" panose="020B0604020202020204" pitchFamily="34" charset="0"/>
                          <a:ea typeface="+mn-ea"/>
                          <a:cs typeface="+mn-cs"/>
                        </a:rPr>
                        <a:t>31,1 </a:t>
                      </a:r>
                    </a:p>
                  </a:txBody>
                  <a:tcPr marL="0" marR="72000" marT="0" marB="0" anchor="ctr">
                    <a:lnL>
                      <a:noFill/>
                    </a:lnL>
                    <a:lnR>
                      <a:noFill/>
                    </a:lnR>
                    <a:lnT>
                      <a:noFill/>
                    </a:lnT>
                    <a:lnB>
                      <a:noFill/>
                    </a:lnB>
                    <a:solidFill>
                      <a:srgbClr val="F2F2F2"/>
                    </a:solidFill>
                  </a:tcPr>
                </a:tc>
                <a:tc>
                  <a:txBody>
                    <a:bodyPr/>
                    <a:lstStyle/>
                    <a:p>
                      <a:pPr algn="r" fontAlgn="ctr"/>
                      <a:r>
                        <a:rPr lang="de-DE" sz="1200" b="1" i="0" u="none" strike="noStrike" kern="1200" dirty="0">
                          <a:solidFill>
                            <a:srgbClr val="244894"/>
                          </a:solidFill>
                          <a:effectLst/>
                          <a:latin typeface="Arial" panose="020B0604020202020204" pitchFamily="34" charset="0"/>
                          <a:ea typeface="+mn-ea"/>
                          <a:cs typeface="+mn-cs"/>
                        </a:rPr>
                        <a:t>40,1 </a:t>
                      </a:r>
                    </a:p>
                  </a:txBody>
                  <a:tcPr marL="0" marR="72000" marT="0" marB="0" anchor="ctr">
                    <a:lnL>
                      <a:noFill/>
                    </a:lnL>
                    <a:lnR>
                      <a:noFill/>
                    </a:lnR>
                    <a:lnT>
                      <a:noFill/>
                    </a:lnT>
                    <a:lnB>
                      <a:noFill/>
                    </a:lnB>
                    <a:solidFill>
                      <a:srgbClr val="F2F2F2"/>
                    </a:solidFill>
                  </a:tcPr>
                </a:tc>
                <a:tc>
                  <a:txBody>
                    <a:bodyPr/>
                    <a:lstStyle/>
                    <a:p>
                      <a:pPr algn="r" fontAlgn="ctr"/>
                      <a:r>
                        <a:rPr lang="de-DE" sz="1200" b="1" i="0" u="none" strike="noStrike" kern="1200" dirty="0">
                          <a:solidFill>
                            <a:srgbClr val="244894"/>
                          </a:solidFill>
                          <a:effectLst/>
                          <a:latin typeface="Arial" panose="020B0604020202020204" pitchFamily="34" charset="0"/>
                          <a:ea typeface="+mn-ea"/>
                          <a:cs typeface="+mn-cs"/>
                        </a:rPr>
                        <a:t>71,2 </a:t>
                      </a:r>
                    </a:p>
                  </a:txBody>
                  <a:tcPr marL="0" marR="72000" marT="0" marB="0" anchor="ctr">
                    <a:lnL>
                      <a:noFill/>
                    </a:lnL>
                    <a:lnR w="12700" cap="flat" cmpd="sng" algn="ctr">
                      <a:solidFill>
                        <a:srgbClr val="000000"/>
                      </a:solidFill>
                      <a:prstDash val="solid"/>
                      <a:round/>
                      <a:headEnd type="none" w="med" len="med"/>
                      <a:tailEnd type="none" w="med" len="med"/>
                    </a:lnR>
                    <a:lnT>
                      <a:noFill/>
                    </a:lnT>
                    <a:lnB>
                      <a:noFill/>
                    </a:lnB>
                    <a:solidFill>
                      <a:srgbClr val="F2F2F2"/>
                    </a:solidFill>
                  </a:tcPr>
                </a:tc>
                <a:extLst>
                  <a:ext uri="{0D108BD9-81ED-4DB2-BD59-A6C34878D82A}">
                    <a16:rowId xmlns:a16="http://schemas.microsoft.com/office/drawing/2014/main" val="1885000804"/>
                  </a:ext>
                </a:extLst>
              </a:tr>
              <a:tr h="298455">
                <a:tc>
                  <a:txBody>
                    <a:bodyPr/>
                    <a:lstStyle/>
                    <a:p>
                      <a:pPr algn="l" fontAlgn="ctr"/>
                      <a:r>
                        <a:rPr lang="de-DE" sz="1200" b="1" i="0" u="none" strike="noStrike" dirty="0">
                          <a:solidFill>
                            <a:srgbClr val="244894"/>
                          </a:solidFill>
                          <a:effectLst/>
                          <a:latin typeface="Arial" panose="020B0604020202020204" pitchFamily="34" charset="0"/>
                        </a:rPr>
                        <a:t>Wasser</a:t>
                      </a:r>
                    </a:p>
                  </a:txBody>
                  <a:tcPr marL="7200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de-DE" sz="1200" b="1" i="0" u="none" strike="noStrike" kern="1200" dirty="0">
                          <a:solidFill>
                            <a:srgbClr val="244894"/>
                          </a:solidFill>
                          <a:effectLst/>
                          <a:latin typeface="Arial" panose="020B0604020202020204" pitchFamily="34" charset="0"/>
                          <a:ea typeface="+mn-ea"/>
                          <a:cs typeface="+mn-cs"/>
                        </a:rPr>
                        <a:t>28,0 </a:t>
                      </a:r>
                    </a:p>
                  </a:txBody>
                  <a:tcPr marL="0" marR="72000" marT="0" marB="0" anchor="ctr">
                    <a:lnL>
                      <a:noFill/>
                    </a:lnL>
                    <a:lnR>
                      <a:noFill/>
                    </a:lnR>
                    <a:lnT>
                      <a:noFill/>
                    </a:lnT>
                    <a:lnB>
                      <a:noFill/>
                    </a:lnB>
                    <a:solidFill>
                      <a:srgbClr val="FFFFFF"/>
                    </a:solidFill>
                  </a:tcPr>
                </a:tc>
                <a:tc>
                  <a:txBody>
                    <a:bodyPr/>
                    <a:lstStyle/>
                    <a:p>
                      <a:pPr algn="r" fontAlgn="ctr"/>
                      <a:r>
                        <a:rPr lang="de-DE" sz="1200" b="1" i="0" u="none" strike="noStrike" kern="1200" dirty="0">
                          <a:solidFill>
                            <a:srgbClr val="244894"/>
                          </a:solidFill>
                          <a:effectLst/>
                          <a:latin typeface="Arial" panose="020B0604020202020204" pitchFamily="34" charset="0"/>
                          <a:ea typeface="+mn-ea"/>
                          <a:cs typeface="+mn-cs"/>
                        </a:rPr>
                        <a:t>28,5 </a:t>
                      </a:r>
                    </a:p>
                  </a:txBody>
                  <a:tcPr marL="0" marR="72000" marT="0" marB="0" anchor="ctr">
                    <a:lnL>
                      <a:noFill/>
                    </a:lnL>
                    <a:lnR>
                      <a:noFill/>
                    </a:lnR>
                    <a:lnT>
                      <a:noFill/>
                    </a:lnT>
                    <a:lnB>
                      <a:noFill/>
                    </a:lnB>
                    <a:solidFill>
                      <a:srgbClr val="FFFFFF"/>
                    </a:solidFill>
                  </a:tcPr>
                </a:tc>
                <a:tc>
                  <a:txBody>
                    <a:bodyPr/>
                    <a:lstStyle/>
                    <a:p>
                      <a:pPr algn="r" fontAlgn="ctr"/>
                      <a:r>
                        <a:rPr lang="de-DE" sz="1200" b="1" i="0" u="none" strike="noStrike" kern="1200" dirty="0" smtClean="0">
                          <a:solidFill>
                            <a:srgbClr val="244894"/>
                          </a:solidFill>
                          <a:effectLst/>
                          <a:latin typeface="Arial" panose="020B0604020202020204" pitchFamily="34" charset="0"/>
                          <a:ea typeface="+mn-ea"/>
                          <a:cs typeface="+mn-cs"/>
                        </a:rPr>
                        <a:t>56,5 </a:t>
                      </a:r>
                      <a:endParaRPr lang="de-DE" sz="1200" b="1" i="0" u="none" strike="noStrike" kern="1200" dirty="0">
                        <a:solidFill>
                          <a:srgbClr val="244894"/>
                        </a:solidFill>
                        <a:effectLst/>
                        <a:latin typeface="Arial" panose="020B0604020202020204" pitchFamily="34" charset="0"/>
                        <a:ea typeface="+mn-ea"/>
                        <a:cs typeface="+mn-cs"/>
                      </a:endParaRPr>
                    </a:p>
                  </a:txBody>
                  <a:tcPr marL="0" marR="72000" marT="0" marB="0"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616253058"/>
                  </a:ext>
                </a:extLst>
              </a:tr>
              <a:tr h="298455">
                <a:tc>
                  <a:txBody>
                    <a:bodyPr/>
                    <a:lstStyle/>
                    <a:p>
                      <a:pPr algn="l" fontAlgn="ctr"/>
                      <a:r>
                        <a:rPr lang="de-DE" sz="1200" b="1" i="0" u="none" strike="noStrike" dirty="0">
                          <a:solidFill>
                            <a:srgbClr val="244894"/>
                          </a:solidFill>
                          <a:effectLst/>
                          <a:latin typeface="Arial" panose="020B0604020202020204" pitchFamily="34" charset="0"/>
                        </a:rPr>
                        <a:t>Kreislaufwirtschaft</a:t>
                      </a:r>
                    </a:p>
                  </a:txBody>
                  <a:tcPr marL="72000" marR="0" marT="0" marB="0" anchor="ctr">
                    <a:lnL w="1270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r" fontAlgn="ctr"/>
                      <a:r>
                        <a:rPr lang="de-DE" sz="1200" b="1" i="0" u="none" strike="noStrike" kern="1200" dirty="0">
                          <a:solidFill>
                            <a:srgbClr val="244894"/>
                          </a:solidFill>
                          <a:effectLst/>
                          <a:latin typeface="Arial" panose="020B0604020202020204" pitchFamily="34" charset="0"/>
                          <a:ea typeface="+mn-ea"/>
                          <a:cs typeface="+mn-cs"/>
                        </a:rPr>
                        <a:t>10,1 </a:t>
                      </a:r>
                    </a:p>
                  </a:txBody>
                  <a:tcPr marL="0" marR="72000" marT="0" marB="0" anchor="ctr">
                    <a:lnL>
                      <a:noFill/>
                    </a:lnL>
                    <a:lnR>
                      <a:noFill/>
                    </a:lnR>
                    <a:lnT>
                      <a:noFill/>
                    </a:lnT>
                    <a:lnB>
                      <a:noFill/>
                    </a:lnB>
                    <a:solidFill>
                      <a:srgbClr val="F2F2F2"/>
                    </a:solidFill>
                  </a:tcPr>
                </a:tc>
                <a:tc>
                  <a:txBody>
                    <a:bodyPr/>
                    <a:lstStyle/>
                    <a:p>
                      <a:pPr algn="r" fontAlgn="ctr"/>
                      <a:r>
                        <a:rPr lang="de-DE" sz="1200" b="1" i="0" u="none" strike="noStrike" kern="1200" dirty="0">
                          <a:solidFill>
                            <a:srgbClr val="244894"/>
                          </a:solidFill>
                          <a:effectLst/>
                          <a:latin typeface="Arial" panose="020B0604020202020204" pitchFamily="34" charset="0"/>
                          <a:ea typeface="+mn-ea"/>
                          <a:cs typeface="+mn-cs"/>
                        </a:rPr>
                        <a:t>10,2 </a:t>
                      </a:r>
                    </a:p>
                  </a:txBody>
                  <a:tcPr marL="0" marR="72000" marT="0" marB="0" anchor="ctr">
                    <a:lnL>
                      <a:noFill/>
                    </a:lnL>
                    <a:lnR>
                      <a:noFill/>
                    </a:lnR>
                    <a:lnT>
                      <a:noFill/>
                    </a:lnT>
                    <a:lnB>
                      <a:noFill/>
                    </a:lnB>
                    <a:solidFill>
                      <a:srgbClr val="F2F2F2"/>
                    </a:solidFill>
                  </a:tcPr>
                </a:tc>
                <a:tc>
                  <a:txBody>
                    <a:bodyPr/>
                    <a:lstStyle/>
                    <a:p>
                      <a:pPr algn="r" fontAlgn="ctr"/>
                      <a:r>
                        <a:rPr lang="de-DE" sz="1200" b="1" i="0" u="none" strike="noStrike" kern="1200" dirty="0" smtClean="0">
                          <a:solidFill>
                            <a:srgbClr val="244894"/>
                          </a:solidFill>
                          <a:effectLst/>
                          <a:latin typeface="Arial" panose="020B0604020202020204" pitchFamily="34" charset="0"/>
                          <a:ea typeface="+mn-ea"/>
                          <a:cs typeface="+mn-cs"/>
                        </a:rPr>
                        <a:t>20,3 </a:t>
                      </a:r>
                      <a:endParaRPr lang="de-DE" sz="1200" b="1" i="0" u="none" strike="noStrike" kern="1200" dirty="0">
                        <a:solidFill>
                          <a:srgbClr val="244894"/>
                        </a:solidFill>
                        <a:effectLst/>
                        <a:latin typeface="Arial" panose="020B0604020202020204" pitchFamily="34" charset="0"/>
                        <a:ea typeface="+mn-ea"/>
                        <a:cs typeface="+mn-cs"/>
                      </a:endParaRPr>
                    </a:p>
                  </a:txBody>
                  <a:tcPr marL="0" marR="72000" marT="0" marB="0" anchor="ctr">
                    <a:lnL>
                      <a:noFill/>
                    </a:lnL>
                    <a:lnR w="12700" cap="flat" cmpd="sng" algn="ctr">
                      <a:solidFill>
                        <a:srgbClr val="000000"/>
                      </a:solidFill>
                      <a:prstDash val="solid"/>
                      <a:round/>
                      <a:headEnd type="none" w="med" len="med"/>
                      <a:tailEnd type="none" w="med" len="med"/>
                    </a:lnR>
                    <a:lnT>
                      <a:noFill/>
                    </a:lnT>
                    <a:lnB>
                      <a:noFill/>
                    </a:lnB>
                    <a:solidFill>
                      <a:srgbClr val="F2F2F2"/>
                    </a:solidFill>
                  </a:tcPr>
                </a:tc>
                <a:extLst>
                  <a:ext uri="{0D108BD9-81ED-4DB2-BD59-A6C34878D82A}">
                    <a16:rowId xmlns:a16="http://schemas.microsoft.com/office/drawing/2014/main" val="2129202100"/>
                  </a:ext>
                </a:extLst>
              </a:tr>
              <a:tr h="298455">
                <a:tc>
                  <a:txBody>
                    <a:bodyPr/>
                    <a:lstStyle/>
                    <a:p>
                      <a:pPr algn="l" fontAlgn="ctr"/>
                      <a:r>
                        <a:rPr lang="de-DE" sz="1200" b="1" i="0" u="none" strike="noStrike" dirty="0">
                          <a:solidFill>
                            <a:srgbClr val="244894"/>
                          </a:solidFill>
                          <a:effectLst/>
                          <a:latin typeface="Arial" panose="020B0604020202020204" pitchFamily="34" charset="0"/>
                        </a:rPr>
                        <a:t>Gesundheit und Bevölkerungsschutz</a:t>
                      </a:r>
                    </a:p>
                  </a:txBody>
                  <a:tcPr marL="7200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de-DE" sz="1200" b="1" i="0" u="none" strike="noStrike" kern="1200" dirty="0">
                          <a:solidFill>
                            <a:srgbClr val="244894"/>
                          </a:solidFill>
                          <a:effectLst/>
                          <a:latin typeface="Arial" panose="020B0604020202020204" pitchFamily="34" charset="0"/>
                          <a:ea typeface="+mn-ea"/>
                          <a:cs typeface="+mn-cs"/>
                        </a:rPr>
                        <a:t>17,8 </a:t>
                      </a:r>
                    </a:p>
                  </a:txBody>
                  <a:tcPr marL="0" marR="72000" marT="0" marB="0" anchor="ctr">
                    <a:lnL>
                      <a:noFill/>
                    </a:lnL>
                    <a:lnR>
                      <a:noFill/>
                    </a:lnR>
                    <a:lnT>
                      <a:noFill/>
                    </a:lnT>
                    <a:lnB>
                      <a:noFill/>
                    </a:lnB>
                    <a:solidFill>
                      <a:srgbClr val="FFFFFF"/>
                    </a:solidFill>
                  </a:tcPr>
                </a:tc>
                <a:tc>
                  <a:txBody>
                    <a:bodyPr/>
                    <a:lstStyle/>
                    <a:p>
                      <a:pPr algn="r" fontAlgn="ctr"/>
                      <a:r>
                        <a:rPr lang="de-DE" sz="1200" b="1" i="0" u="none" strike="noStrike" kern="1200" dirty="0">
                          <a:solidFill>
                            <a:srgbClr val="244894"/>
                          </a:solidFill>
                          <a:effectLst/>
                          <a:latin typeface="Arial" panose="020B0604020202020204" pitchFamily="34" charset="0"/>
                          <a:ea typeface="+mn-ea"/>
                          <a:cs typeface="+mn-cs"/>
                        </a:rPr>
                        <a:t>2,7 </a:t>
                      </a:r>
                    </a:p>
                  </a:txBody>
                  <a:tcPr marL="0" marR="72000" marT="0" marB="0" anchor="ctr">
                    <a:lnL>
                      <a:noFill/>
                    </a:lnL>
                    <a:lnR>
                      <a:noFill/>
                    </a:lnR>
                    <a:lnT>
                      <a:noFill/>
                    </a:lnT>
                    <a:lnB>
                      <a:noFill/>
                    </a:lnB>
                    <a:solidFill>
                      <a:srgbClr val="FFFFFF"/>
                    </a:solidFill>
                  </a:tcPr>
                </a:tc>
                <a:tc>
                  <a:txBody>
                    <a:bodyPr/>
                    <a:lstStyle/>
                    <a:p>
                      <a:pPr algn="r" fontAlgn="ctr"/>
                      <a:r>
                        <a:rPr lang="de-DE" sz="1200" b="1" i="0" u="none" strike="noStrike" kern="1200" dirty="0">
                          <a:solidFill>
                            <a:srgbClr val="244894"/>
                          </a:solidFill>
                          <a:effectLst/>
                          <a:latin typeface="Arial" panose="020B0604020202020204" pitchFamily="34" charset="0"/>
                          <a:ea typeface="+mn-ea"/>
                          <a:cs typeface="+mn-cs"/>
                        </a:rPr>
                        <a:t>20,5 </a:t>
                      </a:r>
                    </a:p>
                  </a:txBody>
                  <a:tcPr marL="0" marR="7200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2382853296"/>
                  </a:ext>
                </a:extLst>
              </a:tr>
              <a:tr h="384587">
                <a:tc>
                  <a:txBody>
                    <a:bodyPr/>
                    <a:lstStyle/>
                    <a:p>
                      <a:pPr algn="l" fontAlgn="ctr"/>
                      <a:r>
                        <a:rPr lang="de-DE" sz="1200" b="1" i="0" u="none" strike="noStrike" dirty="0">
                          <a:solidFill>
                            <a:srgbClr val="244894"/>
                          </a:solidFill>
                          <a:effectLst/>
                          <a:latin typeface="Arial" panose="020B0604020202020204" pitchFamily="34" charset="0"/>
                        </a:rPr>
                        <a:t>Übergeordnete </a:t>
                      </a:r>
                      <a:r>
                        <a:rPr lang="de-DE" sz="1200" b="1" i="0" u="none" strike="noStrike" dirty="0" smtClean="0">
                          <a:solidFill>
                            <a:srgbClr val="244894"/>
                          </a:solidFill>
                          <a:effectLst/>
                          <a:latin typeface="Arial" panose="020B0604020202020204" pitchFamily="34" charset="0"/>
                        </a:rPr>
                        <a:t>Maßnahmen (z. B. LEA Hessen/CO2-neutrrale Landesregierung)</a:t>
                      </a:r>
                      <a:endParaRPr lang="de-DE" sz="1200" b="1" i="0" u="none" strike="noStrike" dirty="0">
                        <a:solidFill>
                          <a:srgbClr val="244894"/>
                        </a:solidFill>
                        <a:effectLst/>
                        <a:latin typeface="Arial" panose="020B0604020202020204" pitchFamily="34" charset="0"/>
                      </a:endParaRPr>
                    </a:p>
                  </a:txBody>
                  <a:tcPr marL="72000" marR="0" marT="0" marB="0" anchor="ctr">
                    <a:lnL w="1270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r" fontAlgn="ctr"/>
                      <a:r>
                        <a:rPr lang="de-DE" sz="1200" b="1" i="0" u="none" strike="noStrike" kern="1200" dirty="0" smtClean="0">
                          <a:solidFill>
                            <a:srgbClr val="244894"/>
                          </a:solidFill>
                          <a:effectLst/>
                          <a:latin typeface="Arial" panose="020B0604020202020204" pitchFamily="34" charset="0"/>
                          <a:ea typeface="+mn-ea"/>
                          <a:cs typeface="+mn-cs"/>
                        </a:rPr>
                        <a:t>95,7 </a:t>
                      </a:r>
                      <a:endParaRPr lang="de-DE" sz="1200" b="1" i="0" u="none" strike="noStrike" kern="1200" dirty="0">
                        <a:solidFill>
                          <a:srgbClr val="244894"/>
                        </a:solidFill>
                        <a:effectLst/>
                        <a:latin typeface="Arial" panose="020B0604020202020204" pitchFamily="34" charset="0"/>
                        <a:ea typeface="+mn-ea"/>
                        <a:cs typeface="+mn-cs"/>
                      </a:endParaRPr>
                    </a:p>
                  </a:txBody>
                  <a:tcPr marL="0" marR="72000" marT="0" marB="0" anchor="ctr">
                    <a:lnL>
                      <a:noFill/>
                    </a:lnL>
                    <a:lnR>
                      <a:noFill/>
                    </a:lnR>
                    <a:lnT>
                      <a:noFill/>
                    </a:lnT>
                    <a:lnB>
                      <a:noFill/>
                    </a:lnB>
                    <a:solidFill>
                      <a:srgbClr val="F2F2F2"/>
                    </a:solidFill>
                  </a:tcPr>
                </a:tc>
                <a:tc>
                  <a:txBody>
                    <a:bodyPr/>
                    <a:lstStyle/>
                    <a:p>
                      <a:pPr algn="r" fontAlgn="ctr"/>
                      <a:r>
                        <a:rPr lang="de-DE" sz="1200" b="1" i="0" u="none" strike="noStrike" kern="1200" dirty="0" smtClean="0">
                          <a:solidFill>
                            <a:srgbClr val="244894"/>
                          </a:solidFill>
                          <a:effectLst/>
                          <a:latin typeface="Arial" panose="020B0604020202020204" pitchFamily="34" charset="0"/>
                          <a:ea typeface="+mn-ea"/>
                          <a:cs typeface="+mn-cs"/>
                        </a:rPr>
                        <a:t>95,5 </a:t>
                      </a:r>
                      <a:endParaRPr lang="de-DE" sz="1200" b="1" i="0" u="none" strike="noStrike" kern="1200" dirty="0">
                        <a:solidFill>
                          <a:srgbClr val="244894"/>
                        </a:solidFill>
                        <a:effectLst/>
                        <a:latin typeface="Arial" panose="020B0604020202020204" pitchFamily="34" charset="0"/>
                        <a:ea typeface="+mn-ea"/>
                        <a:cs typeface="+mn-cs"/>
                      </a:endParaRPr>
                    </a:p>
                  </a:txBody>
                  <a:tcPr marL="0" marR="72000" marT="0" marB="0" anchor="ctr">
                    <a:lnL>
                      <a:noFill/>
                    </a:lnL>
                    <a:lnR>
                      <a:noFill/>
                    </a:lnR>
                    <a:lnT>
                      <a:noFill/>
                    </a:lnT>
                    <a:lnB>
                      <a:noFill/>
                    </a:lnB>
                    <a:solidFill>
                      <a:srgbClr val="F2F2F2"/>
                    </a:solidFill>
                  </a:tcPr>
                </a:tc>
                <a:tc>
                  <a:txBody>
                    <a:bodyPr/>
                    <a:lstStyle/>
                    <a:p>
                      <a:pPr algn="r" fontAlgn="ctr"/>
                      <a:r>
                        <a:rPr lang="de-DE" sz="1200" b="1" i="0" u="none" strike="noStrike" kern="1200" dirty="0" smtClean="0">
                          <a:solidFill>
                            <a:srgbClr val="244894"/>
                          </a:solidFill>
                          <a:effectLst/>
                          <a:latin typeface="Arial" panose="020B0604020202020204" pitchFamily="34" charset="0"/>
                          <a:ea typeface="+mn-ea"/>
                          <a:cs typeface="+mn-cs"/>
                        </a:rPr>
                        <a:t>191,2 </a:t>
                      </a:r>
                      <a:endParaRPr lang="de-DE" sz="1200" b="1" i="0" u="none" strike="noStrike" kern="1200" dirty="0">
                        <a:solidFill>
                          <a:srgbClr val="244894"/>
                        </a:solidFill>
                        <a:effectLst/>
                        <a:latin typeface="Arial" panose="020B0604020202020204" pitchFamily="34" charset="0"/>
                        <a:ea typeface="+mn-ea"/>
                        <a:cs typeface="+mn-cs"/>
                      </a:endParaRPr>
                    </a:p>
                  </a:txBody>
                  <a:tcPr marL="0" marR="72000" marT="0" marB="0" anchor="ctr">
                    <a:lnL>
                      <a:noFill/>
                    </a:lnL>
                    <a:lnR w="12700" cap="flat" cmpd="sng" algn="ctr">
                      <a:solidFill>
                        <a:srgbClr val="000000"/>
                      </a:solidFill>
                      <a:prstDash val="solid"/>
                      <a:round/>
                      <a:headEnd type="none" w="med" len="med"/>
                      <a:tailEnd type="none" w="med" len="med"/>
                    </a:lnR>
                    <a:lnT>
                      <a:noFill/>
                    </a:lnT>
                    <a:lnB>
                      <a:noFill/>
                    </a:lnB>
                    <a:solidFill>
                      <a:srgbClr val="F2F2F2"/>
                    </a:solidFill>
                  </a:tcPr>
                </a:tc>
                <a:extLst>
                  <a:ext uri="{0D108BD9-81ED-4DB2-BD59-A6C34878D82A}">
                    <a16:rowId xmlns:a16="http://schemas.microsoft.com/office/drawing/2014/main" val="1365535353"/>
                  </a:ext>
                </a:extLst>
              </a:tr>
              <a:tr h="422028">
                <a:tc>
                  <a:txBody>
                    <a:bodyPr/>
                    <a:lstStyle/>
                    <a:p>
                      <a:pPr algn="l" fontAlgn="ctr"/>
                      <a:r>
                        <a:rPr lang="de-DE" sz="1400" b="1" i="0" u="none" strike="noStrike" dirty="0">
                          <a:solidFill>
                            <a:srgbClr val="244894"/>
                          </a:solidFill>
                          <a:effectLst/>
                          <a:latin typeface="Arial" panose="020B0604020202020204" pitchFamily="34" charset="0"/>
                        </a:rPr>
                        <a:t>insgesamt</a:t>
                      </a:r>
                    </a:p>
                  </a:txBody>
                  <a:tcPr marL="72000" marR="0" marT="0" marB="0" anchor="ctr">
                    <a:lnL w="12700" cap="flat" cmpd="sng" algn="ctr">
                      <a:solidFill>
                        <a:srgbClr val="000000"/>
                      </a:solidFill>
                      <a:prstDash val="solid"/>
                      <a:round/>
                      <a:headEnd type="none" w="med" len="med"/>
                      <a:tailEnd type="none" w="med" len="med"/>
                    </a:lnL>
                    <a:lnR>
                      <a:noFill/>
                    </a:lnR>
                    <a:lnT w="635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fontAlgn="ctr"/>
                      <a:r>
                        <a:rPr lang="de-DE" sz="1400" b="1" i="0" u="none" strike="noStrike" kern="1200" dirty="0" smtClean="0">
                          <a:solidFill>
                            <a:srgbClr val="244894"/>
                          </a:solidFill>
                          <a:effectLst/>
                          <a:latin typeface="Arial" panose="020B0604020202020204" pitchFamily="34" charset="0"/>
                          <a:ea typeface="+mn-ea"/>
                          <a:cs typeface="+mn-cs"/>
                        </a:rPr>
                        <a:t>866,9 </a:t>
                      </a:r>
                      <a:endParaRPr lang="de-DE" sz="1400" b="1" i="0" u="none" strike="noStrike" kern="1200" dirty="0">
                        <a:solidFill>
                          <a:srgbClr val="244894"/>
                        </a:solidFill>
                        <a:effectLst/>
                        <a:latin typeface="Arial" panose="020B0604020202020204" pitchFamily="34" charset="0"/>
                        <a:ea typeface="+mn-ea"/>
                        <a:cs typeface="+mn-cs"/>
                      </a:endParaRPr>
                    </a:p>
                  </a:txBody>
                  <a:tcPr marL="0" marR="72000" marT="0" marB="0" anchor="ctr">
                    <a:lnL>
                      <a:noFill/>
                    </a:lnL>
                    <a:lnR>
                      <a:noFill/>
                    </a:lnR>
                    <a:lnT w="635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fontAlgn="ctr"/>
                      <a:r>
                        <a:rPr lang="de-DE" sz="1400" b="1" i="0" u="none" strike="noStrike" kern="1200" dirty="0" smtClean="0">
                          <a:solidFill>
                            <a:srgbClr val="244894"/>
                          </a:solidFill>
                          <a:effectLst/>
                          <a:latin typeface="Arial" panose="020B0604020202020204" pitchFamily="34" charset="0"/>
                          <a:ea typeface="+mn-ea"/>
                          <a:cs typeface="+mn-cs"/>
                        </a:rPr>
                        <a:t>913,5 </a:t>
                      </a:r>
                      <a:endParaRPr lang="de-DE" sz="1400" b="1" i="0" u="none" strike="noStrike" kern="1200" dirty="0">
                        <a:solidFill>
                          <a:srgbClr val="244894"/>
                        </a:solidFill>
                        <a:effectLst/>
                        <a:latin typeface="Arial" panose="020B0604020202020204" pitchFamily="34" charset="0"/>
                        <a:ea typeface="+mn-ea"/>
                        <a:cs typeface="+mn-cs"/>
                      </a:endParaRPr>
                    </a:p>
                  </a:txBody>
                  <a:tcPr marL="0" marR="72000" marT="0" marB="0" anchor="ctr">
                    <a:lnL>
                      <a:noFill/>
                    </a:lnL>
                    <a:lnR>
                      <a:noFill/>
                    </a:lnR>
                    <a:lnT w="635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fontAlgn="ctr"/>
                      <a:r>
                        <a:rPr lang="de-DE" sz="1400" b="1" i="0" u="none" strike="noStrike" kern="1200" dirty="0" smtClean="0">
                          <a:solidFill>
                            <a:srgbClr val="244894"/>
                          </a:solidFill>
                          <a:effectLst/>
                          <a:latin typeface="Arial" panose="020B0604020202020204" pitchFamily="34" charset="0"/>
                          <a:ea typeface="+mn-ea"/>
                          <a:cs typeface="+mn-cs"/>
                        </a:rPr>
                        <a:t>1.780,4 </a:t>
                      </a:r>
                      <a:endParaRPr lang="de-DE" sz="1400" b="1" i="0" u="none" strike="noStrike" kern="1200" dirty="0">
                        <a:solidFill>
                          <a:srgbClr val="244894"/>
                        </a:solidFill>
                        <a:effectLst/>
                        <a:latin typeface="Arial" panose="020B0604020202020204" pitchFamily="34" charset="0"/>
                        <a:ea typeface="+mn-ea"/>
                        <a:cs typeface="+mn-cs"/>
                      </a:endParaRPr>
                    </a:p>
                  </a:txBody>
                  <a:tcPr marL="0" marR="72000" marT="0" marB="0" anchor="ctr">
                    <a:lnL>
                      <a:noFill/>
                    </a:lnL>
                    <a:lnR w="1270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50829302"/>
                  </a:ext>
                </a:extLst>
              </a:tr>
              <a:tr h="127542">
                <a:tc>
                  <a:txBody>
                    <a:bodyPr/>
                    <a:lstStyle/>
                    <a:p>
                      <a:pPr algn="ctr" fontAlgn="b"/>
                      <a:endParaRPr lang="de-DE" sz="700" b="0" i="0" u="none" strike="noStrike">
                        <a:solidFill>
                          <a:srgbClr val="000000"/>
                        </a:solidFill>
                        <a:effectLst/>
                        <a:latin typeface="Calibri" panose="020F0502020204030204" pitchFamily="34"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de-DE" sz="700" b="0" i="0" u="none" strike="noStrike" dirty="0">
                        <a:solidFill>
                          <a:srgbClr val="000000"/>
                        </a:solidFill>
                        <a:effectLst/>
                        <a:latin typeface="Calibri" panose="020F0502020204030204" pitchFamily="34"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de-DE" sz="700" b="0" i="0" u="none" strike="noStrike" dirty="0">
                        <a:solidFill>
                          <a:srgbClr val="000000"/>
                        </a:solidFill>
                        <a:effectLst/>
                        <a:latin typeface="Calibri" panose="020F0502020204030204" pitchFamily="34"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de-DE" sz="700" b="0" i="0" u="none" strike="noStrike" dirty="0">
                        <a:solidFill>
                          <a:srgbClr val="000000"/>
                        </a:solidFill>
                        <a:effectLst/>
                        <a:latin typeface="Calibri" panose="020F0502020204030204" pitchFamily="34"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563661212"/>
                  </a:ext>
                </a:extLst>
              </a:tr>
            </a:tbl>
          </a:graphicData>
        </a:graphic>
      </p:graphicFrame>
    </p:spTree>
    <p:extLst>
      <p:ext uri="{BB962C8B-B14F-4D97-AF65-F5344CB8AC3E}">
        <p14:creationId xmlns:p14="http://schemas.microsoft.com/office/powerpoint/2010/main" val="3874724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Titel 1"/>
          <p:cNvSpPr>
            <a:spLocks noGrp="1"/>
          </p:cNvSpPr>
          <p:nvPr>
            <p:ph type="title"/>
          </p:nvPr>
        </p:nvSpPr>
        <p:spPr>
          <a:xfrm>
            <a:off x="814388" y="566738"/>
            <a:ext cx="7107237" cy="476250"/>
          </a:xfrm>
        </p:spPr>
        <p:txBody>
          <a:bodyPr/>
          <a:lstStyle/>
          <a:p>
            <a:r>
              <a:rPr lang="de-DE" altLang="de-DE" dirty="0" smtClean="0"/>
              <a:t>Haushaltsentwurf 2023/2024</a:t>
            </a:r>
          </a:p>
        </p:txBody>
      </p:sp>
      <p:sp>
        <p:nvSpPr>
          <p:cNvPr id="4" name="Foliennummernplatzhalter 3"/>
          <p:cNvSpPr>
            <a:spLocks noGrp="1"/>
          </p:cNvSpPr>
          <p:nvPr>
            <p:ph type="sldNum" sz="quarter" idx="10"/>
          </p:nvPr>
        </p:nvSpPr>
        <p:spPr/>
        <p:txBody>
          <a:bodyPr/>
          <a:lstStyle/>
          <a:p>
            <a:pPr>
              <a:defRPr/>
            </a:pPr>
            <a:fld id="{3278A447-42B0-4BE2-81C0-FED915C13FA2}" type="slidenum">
              <a:rPr lang="it-IT"/>
              <a:pPr>
                <a:defRPr/>
              </a:pPr>
              <a:t>2</a:t>
            </a:fld>
            <a:endParaRPr lang="it-IT" dirty="0"/>
          </a:p>
        </p:txBody>
      </p:sp>
      <p:sp>
        <p:nvSpPr>
          <p:cNvPr id="9" name="Titel 1"/>
          <p:cNvSpPr txBox="1">
            <a:spLocks/>
          </p:cNvSpPr>
          <p:nvPr/>
        </p:nvSpPr>
        <p:spPr bwMode="auto">
          <a:xfrm>
            <a:off x="814388" y="1048863"/>
            <a:ext cx="8034396" cy="354487"/>
          </a:xfrm>
          <a:prstGeom prst="rect">
            <a:avLst/>
          </a:prstGeom>
          <a:noFill/>
          <a:ln w="9525">
            <a:noFill/>
            <a:miter lim="800000"/>
            <a:headEnd/>
            <a:tailEnd/>
          </a:ln>
        </p:spPr>
        <p:txBody>
          <a:bodyPr/>
          <a:lstStyle/>
          <a:p>
            <a:pPr eaLnBrk="0" hangingPunct="0">
              <a:defRPr/>
            </a:pPr>
            <a:r>
              <a:rPr lang="de-DE" altLang="de-DE" b="1" dirty="0" smtClean="0">
                <a:solidFill>
                  <a:srgbClr val="C00000"/>
                </a:solidFill>
              </a:rPr>
              <a:t>Haushalt in Zeiten der Krise(n)</a:t>
            </a:r>
            <a:endParaRPr lang="de-DE" altLang="de-DE" b="1" dirty="0">
              <a:solidFill>
                <a:srgbClr val="C00000"/>
              </a:solidFill>
            </a:endParaRPr>
          </a:p>
        </p:txBody>
      </p:sp>
      <p:sp>
        <p:nvSpPr>
          <p:cNvPr id="8" name="Rechteck 7"/>
          <p:cNvSpPr/>
          <p:nvPr/>
        </p:nvSpPr>
        <p:spPr>
          <a:xfrm>
            <a:off x="819700" y="1538288"/>
            <a:ext cx="9900000" cy="4585871"/>
          </a:xfrm>
          <a:prstGeom prst="rect">
            <a:avLst/>
          </a:prstGeom>
        </p:spPr>
        <p:txBody>
          <a:bodyPr wrap="square">
            <a:spAutoFit/>
          </a:bodyPr>
          <a:lstStyle/>
          <a:p>
            <a:pPr marL="285750" indent="-285750" algn="just">
              <a:spcBef>
                <a:spcPts val="600"/>
              </a:spcBef>
              <a:spcAft>
                <a:spcPts val="600"/>
              </a:spcAft>
              <a:buFontTx/>
              <a:buChar char="-"/>
            </a:pPr>
            <a:r>
              <a:rPr lang="de-DE" dirty="0" smtClean="0">
                <a:solidFill>
                  <a:srgbClr val="244894"/>
                </a:solidFill>
              </a:rPr>
              <a:t>Die </a:t>
            </a:r>
            <a:r>
              <a:rPr lang="de-DE" b="1" dirty="0" smtClean="0">
                <a:solidFill>
                  <a:srgbClr val="244894"/>
                </a:solidFill>
              </a:rPr>
              <a:t>Zeiten sind äußerst bewegt</a:t>
            </a:r>
            <a:r>
              <a:rPr lang="de-DE" dirty="0" smtClean="0">
                <a:solidFill>
                  <a:srgbClr val="244894"/>
                </a:solidFill>
              </a:rPr>
              <a:t>: Ukraine-Krieg, explodierende Energiekosten</a:t>
            </a:r>
            <a:r>
              <a:rPr lang="de-DE" dirty="0">
                <a:solidFill>
                  <a:srgbClr val="244894"/>
                </a:solidFill>
              </a:rPr>
              <a:t>, </a:t>
            </a:r>
            <a:r>
              <a:rPr lang="de-DE" dirty="0" smtClean="0">
                <a:solidFill>
                  <a:srgbClr val="244894"/>
                </a:solidFill>
              </a:rPr>
              <a:t>steigende </a:t>
            </a:r>
            <a:r>
              <a:rPr lang="de-DE" dirty="0">
                <a:solidFill>
                  <a:srgbClr val="244894"/>
                </a:solidFill>
              </a:rPr>
              <a:t>Inflationsraten, </a:t>
            </a:r>
            <a:r>
              <a:rPr lang="de-DE" dirty="0" smtClean="0">
                <a:solidFill>
                  <a:srgbClr val="244894"/>
                </a:solidFill>
              </a:rPr>
              <a:t>weiter schwelende Corona-Pandemie und verstärkter Klimawandel stellen den Haushalt vor große Herausforderungen. </a:t>
            </a:r>
            <a:endParaRPr lang="de-DE" dirty="0">
              <a:solidFill>
                <a:srgbClr val="244894"/>
              </a:solidFill>
            </a:endParaRPr>
          </a:p>
          <a:p>
            <a:pPr marL="285750" indent="-285750" algn="just">
              <a:spcBef>
                <a:spcPts val="600"/>
              </a:spcBef>
              <a:spcAft>
                <a:spcPts val="600"/>
              </a:spcAft>
              <a:buFontTx/>
              <a:buChar char="-"/>
            </a:pPr>
            <a:r>
              <a:rPr lang="de-DE" dirty="0">
                <a:solidFill>
                  <a:srgbClr val="244894"/>
                </a:solidFill>
              </a:rPr>
              <a:t>Hessen steht für eine </a:t>
            </a:r>
            <a:r>
              <a:rPr lang="de-DE" b="1" dirty="0">
                <a:solidFill>
                  <a:srgbClr val="244894"/>
                </a:solidFill>
              </a:rPr>
              <a:t>stabile und nachhaltige Finanzpolitik</a:t>
            </a:r>
            <a:r>
              <a:rPr lang="de-DE" dirty="0">
                <a:solidFill>
                  <a:srgbClr val="244894"/>
                </a:solidFill>
              </a:rPr>
              <a:t>. Wie der Bund beabsichtigt es daher, ab dem kommenden Jahr die Regelgrenze der Schuldenbremse wieder einzuhalten und </a:t>
            </a:r>
            <a:r>
              <a:rPr lang="de-DE" b="1" dirty="0">
                <a:solidFill>
                  <a:srgbClr val="244894"/>
                </a:solidFill>
              </a:rPr>
              <a:t>ohne neue Schulden </a:t>
            </a:r>
            <a:r>
              <a:rPr lang="de-DE" dirty="0">
                <a:solidFill>
                  <a:srgbClr val="244894"/>
                </a:solidFill>
              </a:rPr>
              <a:t>auszukommen</a:t>
            </a:r>
            <a:r>
              <a:rPr lang="de-DE" dirty="0" smtClean="0">
                <a:solidFill>
                  <a:srgbClr val="244894"/>
                </a:solidFill>
              </a:rPr>
              <a:t>. </a:t>
            </a:r>
            <a:endParaRPr lang="de-DE" dirty="0">
              <a:solidFill>
                <a:srgbClr val="244894"/>
              </a:solidFill>
            </a:endParaRPr>
          </a:p>
          <a:p>
            <a:pPr marL="285750" indent="-285750" algn="just">
              <a:spcBef>
                <a:spcPts val="600"/>
              </a:spcBef>
              <a:spcAft>
                <a:spcPts val="600"/>
              </a:spcAft>
              <a:buFontTx/>
              <a:buChar char="-"/>
            </a:pPr>
            <a:r>
              <a:rPr lang="de-DE" b="1" dirty="0">
                <a:solidFill>
                  <a:srgbClr val="244894"/>
                </a:solidFill>
              </a:rPr>
              <a:t>Klar </a:t>
            </a:r>
            <a:r>
              <a:rPr lang="de-DE" b="1" dirty="0" smtClean="0">
                <a:solidFill>
                  <a:srgbClr val="244894"/>
                </a:solidFill>
              </a:rPr>
              <a:t>ist: </a:t>
            </a:r>
            <a:r>
              <a:rPr lang="de-DE" b="1" dirty="0">
                <a:solidFill>
                  <a:srgbClr val="244894"/>
                </a:solidFill>
              </a:rPr>
              <a:t>Die Landesregierung wird alle erforderlichen Maßnahmen ergreifen, damit Hessen auch die aktuellen Krisen erfolgreich </a:t>
            </a:r>
            <a:r>
              <a:rPr lang="de-DE" b="1" dirty="0" smtClean="0">
                <a:solidFill>
                  <a:srgbClr val="244894"/>
                </a:solidFill>
              </a:rPr>
              <a:t>meistert.</a:t>
            </a:r>
            <a:endParaRPr lang="de-DE" b="1" dirty="0">
              <a:solidFill>
                <a:srgbClr val="244894"/>
              </a:solidFill>
            </a:endParaRPr>
          </a:p>
          <a:p>
            <a:pPr marL="285750" indent="-285750" algn="just">
              <a:spcBef>
                <a:spcPts val="600"/>
              </a:spcBef>
              <a:spcAft>
                <a:spcPts val="600"/>
              </a:spcAft>
              <a:buFontTx/>
              <a:buChar char="-"/>
            </a:pPr>
            <a:r>
              <a:rPr lang="de-DE" dirty="0">
                <a:solidFill>
                  <a:srgbClr val="244894"/>
                </a:solidFill>
              </a:rPr>
              <a:t>Sie ist daher grundsätzlich bereit, sich insbesondere an denjenigen Maßnahmen des Bundes zu beteiligen, die als Reaktion auf explodierende Energiepreise und steigende Lebenshaltungskosten geplant </a:t>
            </a:r>
            <a:r>
              <a:rPr lang="de-DE" dirty="0" smtClean="0">
                <a:solidFill>
                  <a:srgbClr val="244894"/>
                </a:solidFill>
              </a:rPr>
              <a:t>sind.</a:t>
            </a:r>
          </a:p>
          <a:p>
            <a:pPr marL="285750" indent="-285750" algn="just">
              <a:spcBef>
                <a:spcPts val="600"/>
              </a:spcBef>
              <a:spcAft>
                <a:spcPts val="600"/>
              </a:spcAft>
              <a:buFontTx/>
              <a:buChar char="-"/>
            </a:pPr>
            <a:r>
              <a:rPr lang="de-DE" dirty="0">
                <a:solidFill>
                  <a:srgbClr val="244894"/>
                </a:solidFill>
              </a:rPr>
              <a:t>Aber: Der Haushaltsentwurf beinhaltet mögliche Folgen des 3. Entlastungspakets noch nicht. Zu viele Einzelheiten sind noch unklar, zudem verhandeln die Länder noch mit dem Bund über die Kostenaufteilung.</a:t>
            </a:r>
          </a:p>
        </p:txBody>
      </p:sp>
    </p:spTree>
    <p:extLst>
      <p:ext uri="{BB962C8B-B14F-4D97-AF65-F5344CB8AC3E}">
        <p14:creationId xmlns:p14="http://schemas.microsoft.com/office/powerpoint/2010/main" val="139704012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el 1"/>
          <p:cNvSpPr>
            <a:spLocks noGrp="1"/>
          </p:cNvSpPr>
          <p:nvPr>
            <p:ph type="title"/>
          </p:nvPr>
        </p:nvSpPr>
        <p:spPr>
          <a:xfrm>
            <a:off x="814388" y="566738"/>
            <a:ext cx="7107237" cy="476250"/>
          </a:xfrm>
        </p:spPr>
        <p:txBody>
          <a:bodyPr/>
          <a:lstStyle/>
          <a:p>
            <a:r>
              <a:rPr lang="de-DE" altLang="de-DE" dirty="0" smtClean="0"/>
              <a:t>Haushaltsentwurf 2023/2024</a:t>
            </a:r>
          </a:p>
        </p:txBody>
      </p:sp>
      <p:sp>
        <p:nvSpPr>
          <p:cNvPr id="4" name="Foliennummernplatzhalter 3"/>
          <p:cNvSpPr>
            <a:spLocks noGrp="1"/>
          </p:cNvSpPr>
          <p:nvPr>
            <p:ph type="sldNum" sz="quarter" idx="10"/>
          </p:nvPr>
        </p:nvSpPr>
        <p:spPr/>
        <p:txBody>
          <a:bodyPr/>
          <a:lstStyle/>
          <a:p>
            <a:pPr>
              <a:defRPr/>
            </a:pPr>
            <a:fld id="{3278A447-42B0-4BE2-81C0-FED915C13FA2}" type="slidenum">
              <a:rPr lang="it-IT"/>
              <a:pPr>
                <a:defRPr/>
              </a:pPr>
              <a:t>20</a:t>
            </a:fld>
            <a:endParaRPr lang="it-IT" dirty="0"/>
          </a:p>
        </p:txBody>
      </p:sp>
      <p:sp>
        <p:nvSpPr>
          <p:cNvPr id="9" name="Titel 1"/>
          <p:cNvSpPr txBox="1">
            <a:spLocks/>
          </p:cNvSpPr>
          <p:nvPr/>
        </p:nvSpPr>
        <p:spPr bwMode="auto">
          <a:xfrm>
            <a:off x="875419" y="1042988"/>
            <a:ext cx="9406045" cy="354487"/>
          </a:xfrm>
          <a:prstGeom prst="rect">
            <a:avLst/>
          </a:prstGeom>
          <a:noFill/>
          <a:ln w="9525">
            <a:noFill/>
            <a:miter lim="800000"/>
            <a:headEnd/>
            <a:tailEnd/>
          </a:ln>
        </p:spPr>
        <p:txBody>
          <a:bodyPr/>
          <a:lstStyle/>
          <a:p>
            <a:pPr eaLnBrk="0" hangingPunct="0">
              <a:defRPr/>
            </a:pPr>
            <a:r>
              <a:rPr lang="de-DE" altLang="de-DE" b="1" dirty="0" smtClean="0">
                <a:solidFill>
                  <a:srgbClr val="C00000"/>
                </a:solidFill>
              </a:rPr>
              <a:t>Straßenbau und ÖPNV </a:t>
            </a:r>
            <a:endParaRPr lang="de-DE" altLang="de-DE" b="1" dirty="0">
              <a:solidFill>
                <a:srgbClr val="C00000"/>
              </a:solidFill>
            </a:endParaRPr>
          </a:p>
        </p:txBody>
      </p:sp>
      <p:sp>
        <p:nvSpPr>
          <p:cNvPr id="8" name="Rechteck 7"/>
          <p:cNvSpPr/>
          <p:nvPr/>
        </p:nvSpPr>
        <p:spPr>
          <a:xfrm>
            <a:off x="814388" y="1538288"/>
            <a:ext cx="9900000" cy="3016210"/>
          </a:xfrm>
          <a:prstGeom prst="rect">
            <a:avLst/>
          </a:prstGeom>
        </p:spPr>
        <p:txBody>
          <a:bodyPr wrap="square">
            <a:spAutoFit/>
          </a:bodyPr>
          <a:lstStyle/>
          <a:p>
            <a:pPr marL="357188" indent="-357188" algn="just">
              <a:spcBef>
                <a:spcPts val="600"/>
              </a:spcBef>
              <a:spcAft>
                <a:spcPts val="1200"/>
              </a:spcAft>
              <a:buFontTx/>
              <a:buChar char="-"/>
            </a:pPr>
            <a:endParaRPr lang="de-DE" sz="1600" dirty="0">
              <a:solidFill>
                <a:srgbClr val="244894"/>
              </a:solidFill>
            </a:endParaRPr>
          </a:p>
          <a:p>
            <a:pPr marL="357188" indent="-357188" algn="just">
              <a:spcBef>
                <a:spcPts val="600"/>
              </a:spcBef>
              <a:spcAft>
                <a:spcPts val="1200"/>
              </a:spcAft>
              <a:buFontTx/>
              <a:buChar char="-"/>
            </a:pPr>
            <a:r>
              <a:rPr lang="de-DE" sz="1600" dirty="0" smtClean="0">
                <a:solidFill>
                  <a:srgbClr val="244894"/>
                </a:solidFill>
              </a:rPr>
              <a:t>Die </a:t>
            </a:r>
            <a:r>
              <a:rPr lang="de-DE" sz="1600" dirty="0">
                <a:solidFill>
                  <a:srgbClr val="244894"/>
                </a:solidFill>
              </a:rPr>
              <a:t>Mittel im </a:t>
            </a:r>
            <a:r>
              <a:rPr lang="de-DE" sz="1600" b="1" dirty="0">
                <a:solidFill>
                  <a:srgbClr val="244894"/>
                </a:solidFill>
              </a:rPr>
              <a:t>Landesstraßenbau </a:t>
            </a:r>
            <a:r>
              <a:rPr lang="de-DE" sz="1600" dirty="0">
                <a:solidFill>
                  <a:srgbClr val="244894"/>
                </a:solidFill>
              </a:rPr>
              <a:t>steigen kontinuierlich an. Dabei halten wir am Prinzip Sanierung vor Neubau fest und erhöhen nicht nur die Mittel für den Landesstraßenbau, sondern auch für gute und sichere Radwege an Landesstraßen. Wie im Koalitionsvertrag vereinbart sollen ab 2024 die Mittel für den Landesstraßen auf 170 Mio. Euro steigen – 90 Prozent davon geht in die Sanierungsoffensive. Für </a:t>
            </a:r>
            <a:r>
              <a:rPr lang="de-DE" sz="1600" b="1" dirty="0">
                <a:solidFill>
                  <a:srgbClr val="244894"/>
                </a:solidFill>
              </a:rPr>
              <a:t>Radwege an Landesstraßen </a:t>
            </a:r>
            <a:r>
              <a:rPr lang="de-DE" sz="1600" dirty="0">
                <a:solidFill>
                  <a:srgbClr val="244894"/>
                </a:solidFill>
              </a:rPr>
              <a:t>sind jährlich 17 Mio. Euro eingeplant. </a:t>
            </a:r>
          </a:p>
          <a:p>
            <a:pPr marL="357188" indent="-357188" algn="just">
              <a:spcBef>
                <a:spcPts val="600"/>
              </a:spcBef>
              <a:spcAft>
                <a:spcPts val="1200"/>
              </a:spcAft>
              <a:buFontTx/>
              <a:buChar char="-"/>
            </a:pPr>
            <a:r>
              <a:rPr lang="de-DE" sz="1600" b="1" dirty="0" smtClean="0">
                <a:solidFill>
                  <a:srgbClr val="244894"/>
                </a:solidFill>
              </a:rPr>
              <a:t>Rekordmittel </a:t>
            </a:r>
            <a:r>
              <a:rPr lang="de-DE" sz="1600" b="1" dirty="0">
                <a:solidFill>
                  <a:srgbClr val="244894"/>
                </a:solidFill>
              </a:rPr>
              <a:t>für den ÖPNV: </a:t>
            </a:r>
            <a:r>
              <a:rPr lang="de-DE" sz="1600" dirty="0">
                <a:solidFill>
                  <a:srgbClr val="244894"/>
                </a:solidFill>
              </a:rPr>
              <a:t>Wir stärken die Verkehrsverbünde in Hessen, damit sie für einen attraktiven öffentlichen Nahverkehr sorgen: Darum haben wir RMV, NVV und VRN für das Jahr 2023 ein Budget in Höhe von insgesamt 1,05 Mrd. Euro und für das Jahr 2024 in Höhe von insgesamt 1,15 Mrd. Euro angeboten und dieses im Haushaltsentwurf hinterlegt. </a:t>
            </a:r>
          </a:p>
        </p:txBody>
      </p:sp>
    </p:spTree>
    <p:extLst>
      <p:ext uri="{BB962C8B-B14F-4D97-AF65-F5344CB8AC3E}">
        <p14:creationId xmlns:p14="http://schemas.microsoft.com/office/powerpoint/2010/main" val="4744891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el 1"/>
          <p:cNvSpPr>
            <a:spLocks noGrp="1"/>
          </p:cNvSpPr>
          <p:nvPr>
            <p:ph type="title"/>
          </p:nvPr>
        </p:nvSpPr>
        <p:spPr>
          <a:xfrm>
            <a:off x="814388" y="566738"/>
            <a:ext cx="7107237" cy="476250"/>
          </a:xfrm>
        </p:spPr>
        <p:txBody>
          <a:bodyPr/>
          <a:lstStyle/>
          <a:p>
            <a:r>
              <a:rPr lang="de-DE" altLang="de-DE" dirty="0" smtClean="0"/>
              <a:t>Haushaltsentwurf 2023/2024</a:t>
            </a:r>
          </a:p>
        </p:txBody>
      </p:sp>
      <p:sp>
        <p:nvSpPr>
          <p:cNvPr id="4" name="Foliennummernplatzhalter 3"/>
          <p:cNvSpPr>
            <a:spLocks noGrp="1"/>
          </p:cNvSpPr>
          <p:nvPr>
            <p:ph type="sldNum" sz="quarter" idx="10"/>
          </p:nvPr>
        </p:nvSpPr>
        <p:spPr/>
        <p:txBody>
          <a:bodyPr/>
          <a:lstStyle/>
          <a:p>
            <a:pPr>
              <a:defRPr/>
            </a:pPr>
            <a:fld id="{3278A447-42B0-4BE2-81C0-FED915C13FA2}" type="slidenum">
              <a:rPr lang="it-IT"/>
              <a:pPr>
                <a:defRPr/>
              </a:pPr>
              <a:t>21</a:t>
            </a:fld>
            <a:endParaRPr lang="it-IT" dirty="0"/>
          </a:p>
        </p:txBody>
      </p:sp>
      <p:sp>
        <p:nvSpPr>
          <p:cNvPr id="9" name="Titel 1"/>
          <p:cNvSpPr txBox="1">
            <a:spLocks/>
          </p:cNvSpPr>
          <p:nvPr/>
        </p:nvSpPr>
        <p:spPr bwMode="auto">
          <a:xfrm>
            <a:off x="875419" y="1042988"/>
            <a:ext cx="9406045" cy="354487"/>
          </a:xfrm>
          <a:prstGeom prst="rect">
            <a:avLst/>
          </a:prstGeom>
          <a:noFill/>
          <a:ln w="9525">
            <a:noFill/>
            <a:miter lim="800000"/>
            <a:headEnd/>
            <a:tailEnd/>
          </a:ln>
        </p:spPr>
        <p:txBody>
          <a:bodyPr/>
          <a:lstStyle/>
          <a:p>
            <a:pPr eaLnBrk="0" hangingPunct="0">
              <a:defRPr/>
            </a:pPr>
            <a:r>
              <a:rPr lang="de-DE" altLang="de-DE" b="1" dirty="0" smtClean="0">
                <a:solidFill>
                  <a:srgbClr val="C00000"/>
                </a:solidFill>
              </a:rPr>
              <a:t>Wirtschaft und Kultur</a:t>
            </a:r>
            <a:endParaRPr lang="de-DE" altLang="de-DE" b="1" dirty="0">
              <a:solidFill>
                <a:srgbClr val="C00000"/>
              </a:solidFill>
            </a:endParaRPr>
          </a:p>
        </p:txBody>
      </p:sp>
      <p:sp>
        <p:nvSpPr>
          <p:cNvPr id="8" name="Rechteck 7"/>
          <p:cNvSpPr/>
          <p:nvPr/>
        </p:nvSpPr>
        <p:spPr>
          <a:xfrm>
            <a:off x="814388" y="1538288"/>
            <a:ext cx="9900000" cy="4724370"/>
          </a:xfrm>
          <a:prstGeom prst="rect">
            <a:avLst/>
          </a:prstGeom>
        </p:spPr>
        <p:txBody>
          <a:bodyPr wrap="square">
            <a:spAutoFit/>
          </a:bodyPr>
          <a:lstStyle/>
          <a:p>
            <a:pPr marL="357188" indent="-357188" algn="just">
              <a:spcBef>
                <a:spcPts val="600"/>
              </a:spcBef>
              <a:spcAft>
                <a:spcPts val="1200"/>
              </a:spcAft>
              <a:buFontTx/>
              <a:buChar char="-"/>
            </a:pPr>
            <a:r>
              <a:rPr lang="de-DE" sz="1600" dirty="0" smtClean="0">
                <a:solidFill>
                  <a:srgbClr val="244894"/>
                </a:solidFill>
              </a:rPr>
              <a:t>Wir </a:t>
            </a:r>
            <a:r>
              <a:rPr lang="de-DE" sz="1600" dirty="0">
                <a:solidFill>
                  <a:srgbClr val="244894"/>
                </a:solidFill>
              </a:rPr>
              <a:t>unterstützen </a:t>
            </a:r>
            <a:r>
              <a:rPr lang="de-DE" sz="1600" b="1" dirty="0">
                <a:solidFill>
                  <a:srgbClr val="244894"/>
                </a:solidFill>
              </a:rPr>
              <a:t>kleine und mittlere Unternehmen</a:t>
            </a:r>
            <a:r>
              <a:rPr lang="de-DE" sz="1600" dirty="0">
                <a:solidFill>
                  <a:srgbClr val="244894"/>
                </a:solidFill>
              </a:rPr>
              <a:t>, um Energie und Rohstoffe zu sparen. Dazu gehört neben Zuschüssen auch ein umfangreiches Beratungsangebot, um zu identifizieren, welche Maßnahmen am effizientesten sind. Alleine für das Ressourcenwende-Paket sowie die Servicestelle „WirtschaftsWandel Hessen“ als zentrale Anlaufstelle stehen in den kommenden beiden Jahren 6 Millionen Euro bereit. </a:t>
            </a:r>
          </a:p>
          <a:p>
            <a:pPr marL="357188" indent="-357188" algn="just">
              <a:spcBef>
                <a:spcPts val="600"/>
              </a:spcBef>
              <a:spcAft>
                <a:spcPts val="1200"/>
              </a:spcAft>
              <a:buFontTx/>
              <a:buChar char="-"/>
            </a:pPr>
            <a:r>
              <a:rPr lang="de-DE" sz="1600" dirty="0" smtClean="0">
                <a:solidFill>
                  <a:srgbClr val="244894"/>
                </a:solidFill>
              </a:rPr>
              <a:t>Für </a:t>
            </a:r>
            <a:r>
              <a:rPr lang="de-DE" sz="1600" dirty="0">
                <a:solidFill>
                  <a:srgbClr val="244894"/>
                </a:solidFill>
              </a:rPr>
              <a:t>den Weg in eine nachhaltige Wirtschaftsweise brauchen wir Menschen mit unternehmerischem Mut. Zur Stärkung des </a:t>
            </a:r>
            <a:r>
              <a:rPr lang="de-DE" sz="1600" b="1" dirty="0">
                <a:solidFill>
                  <a:srgbClr val="244894"/>
                </a:solidFill>
              </a:rPr>
              <a:t>Start-up-Standorts Hessen </a:t>
            </a:r>
            <a:r>
              <a:rPr lang="de-DE" sz="1600" dirty="0">
                <a:solidFill>
                  <a:srgbClr val="244894"/>
                </a:solidFill>
              </a:rPr>
              <a:t>sieht der Doppelhaushalt insgesamt weitere 8,3 Mio. Euro vor. Ein Schwerpunkt liegt hier auf Green Start-ups</a:t>
            </a:r>
            <a:r>
              <a:rPr lang="de-DE" sz="1600" dirty="0" smtClean="0">
                <a:solidFill>
                  <a:srgbClr val="244894"/>
                </a:solidFill>
              </a:rPr>
              <a:t>.</a:t>
            </a:r>
            <a:endParaRPr lang="de-DE" sz="1600" dirty="0">
              <a:solidFill>
                <a:srgbClr val="244894"/>
              </a:solidFill>
            </a:endParaRPr>
          </a:p>
          <a:p>
            <a:pPr marL="357188" indent="-357188" algn="just">
              <a:spcBef>
                <a:spcPts val="600"/>
              </a:spcBef>
              <a:spcAft>
                <a:spcPts val="1200"/>
              </a:spcAft>
              <a:buFontTx/>
              <a:buChar char="-"/>
            </a:pPr>
            <a:r>
              <a:rPr lang="de-DE" sz="1600" dirty="0" smtClean="0">
                <a:solidFill>
                  <a:srgbClr val="244894"/>
                </a:solidFill>
              </a:rPr>
              <a:t>In </a:t>
            </a:r>
            <a:r>
              <a:rPr lang="de-DE" sz="1600" dirty="0">
                <a:solidFill>
                  <a:srgbClr val="244894"/>
                </a:solidFill>
              </a:rPr>
              <a:t>Hessen arbeiten </a:t>
            </a:r>
            <a:r>
              <a:rPr lang="de-DE" sz="1600" b="1" dirty="0">
                <a:solidFill>
                  <a:srgbClr val="244894"/>
                </a:solidFill>
              </a:rPr>
              <a:t>Artenschutz und Landwirtschaft </a:t>
            </a:r>
            <a:r>
              <a:rPr lang="de-DE" sz="1600" dirty="0">
                <a:solidFill>
                  <a:srgbClr val="244894"/>
                </a:solidFill>
              </a:rPr>
              <a:t>zusammen, ganz konkret am Runden Tisch Landwirtschaft. Das unterstützen wir auch finanziell: In diesem Jahr mit 7 Mio. Im kommenden Jahr sind es 10 Millionen. Und im Jahr 2024 sogar 13 Millionen Euro, </a:t>
            </a:r>
            <a:r>
              <a:rPr lang="de-DE" sz="1600">
                <a:solidFill>
                  <a:srgbClr val="244894"/>
                </a:solidFill>
              </a:rPr>
              <a:t>um </a:t>
            </a:r>
            <a:r>
              <a:rPr lang="de-DE" sz="1600" smtClean="0">
                <a:solidFill>
                  <a:srgbClr val="244894"/>
                </a:solidFill>
              </a:rPr>
              <a:t>eine </a:t>
            </a:r>
            <a:r>
              <a:rPr lang="de-DE" sz="1600" dirty="0">
                <a:solidFill>
                  <a:srgbClr val="244894"/>
                </a:solidFill>
              </a:rPr>
              <a:t>artgerechte und naturverträgliche Landwirtschaft zu fördern. </a:t>
            </a:r>
          </a:p>
          <a:p>
            <a:pPr marL="357188" indent="-357188" algn="just">
              <a:spcBef>
                <a:spcPts val="600"/>
              </a:spcBef>
              <a:spcAft>
                <a:spcPts val="1200"/>
              </a:spcAft>
              <a:buFontTx/>
              <a:buChar char="-"/>
            </a:pPr>
            <a:r>
              <a:rPr lang="de-DE" sz="1600" dirty="0" smtClean="0">
                <a:solidFill>
                  <a:srgbClr val="244894"/>
                </a:solidFill>
              </a:rPr>
              <a:t>Mit </a:t>
            </a:r>
            <a:r>
              <a:rPr lang="de-DE" sz="1600" dirty="0">
                <a:solidFill>
                  <a:srgbClr val="244894"/>
                </a:solidFill>
              </a:rPr>
              <a:t>dem </a:t>
            </a:r>
            <a:r>
              <a:rPr lang="de-DE" sz="1600" b="1" dirty="0">
                <a:solidFill>
                  <a:srgbClr val="244894"/>
                </a:solidFill>
              </a:rPr>
              <a:t>Masterplan Kultur </a:t>
            </a:r>
            <a:r>
              <a:rPr lang="de-DE" sz="1600" dirty="0">
                <a:solidFill>
                  <a:srgbClr val="244894"/>
                </a:solidFill>
              </a:rPr>
              <a:t>wollen wir die wesentlichen Leitplanken für die Kulturpolitik des Landes in den nächsten zehn Jahren setzen. Das tun wir in einem Dialog mit den Kultureinrichtungen, -Akteuren und -Initiativen. Im Doppelhaushalt für die Jahre 2023 und 2024 stehen insgesamt mehr als 5 Mio. Euro zusätzlich bereit. </a:t>
            </a:r>
          </a:p>
        </p:txBody>
      </p:sp>
    </p:spTree>
    <p:extLst>
      <p:ext uri="{BB962C8B-B14F-4D97-AF65-F5344CB8AC3E}">
        <p14:creationId xmlns:p14="http://schemas.microsoft.com/office/powerpoint/2010/main" val="40326843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el 1"/>
          <p:cNvSpPr>
            <a:spLocks noGrp="1"/>
          </p:cNvSpPr>
          <p:nvPr>
            <p:ph type="title"/>
          </p:nvPr>
        </p:nvSpPr>
        <p:spPr>
          <a:xfrm>
            <a:off x="814388" y="566738"/>
            <a:ext cx="7107237" cy="476250"/>
          </a:xfrm>
        </p:spPr>
        <p:txBody>
          <a:bodyPr/>
          <a:lstStyle/>
          <a:p>
            <a:r>
              <a:rPr lang="de-DE" altLang="de-DE" dirty="0" smtClean="0"/>
              <a:t>Haushaltsentwurf 2023/2024</a:t>
            </a:r>
          </a:p>
        </p:txBody>
      </p:sp>
      <p:sp>
        <p:nvSpPr>
          <p:cNvPr id="4" name="Foliennummernplatzhalter 3"/>
          <p:cNvSpPr>
            <a:spLocks noGrp="1"/>
          </p:cNvSpPr>
          <p:nvPr>
            <p:ph type="sldNum" sz="quarter" idx="10"/>
          </p:nvPr>
        </p:nvSpPr>
        <p:spPr/>
        <p:txBody>
          <a:bodyPr/>
          <a:lstStyle/>
          <a:p>
            <a:pPr>
              <a:defRPr/>
            </a:pPr>
            <a:fld id="{3278A447-42B0-4BE2-81C0-FED915C13FA2}" type="slidenum">
              <a:rPr lang="it-IT"/>
              <a:pPr>
                <a:defRPr/>
              </a:pPr>
              <a:t>22</a:t>
            </a:fld>
            <a:endParaRPr lang="it-IT" dirty="0"/>
          </a:p>
        </p:txBody>
      </p:sp>
      <p:sp>
        <p:nvSpPr>
          <p:cNvPr id="9" name="Titel 1"/>
          <p:cNvSpPr txBox="1">
            <a:spLocks/>
          </p:cNvSpPr>
          <p:nvPr/>
        </p:nvSpPr>
        <p:spPr bwMode="auto">
          <a:xfrm>
            <a:off x="814388" y="1048863"/>
            <a:ext cx="8034396" cy="354487"/>
          </a:xfrm>
          <a:prstGeom prst="rect">
            <a:avLst/>
          </a:prstGeom>
          <a:noFill/>
          <a:ln w="9525">
            <a:noFill/>
            <a:miter lim="800000"/>
            <a:headEnd/>
            <a:tailEnd/>
          </a:ln>
        </p:spPr>
        <p:txBody>
          <a:bodyPr/>
          <a:lstStyle/>
          <a:p>
            <a:pPr eaLnBrk="0" hangingPunct="0">
              <a:defRPr/>
            </a:pPr>
            <a:r>
              <a:rPr lang="de-DE" altLang="de-DE" b="1" dirty="0" smtClean="0">
                <a:solidFill>
                  <a:srgbClr val="C00000"/>
                </a:solidFill>
              </a:rPr>
              <a:t>Weiterer Zeitplan  </a:t>
            </a:r>
            <a:endParaRPr lang="de-DE" altLang="de-DE" b="1" dirty="0">
              <a:solidFill>
                <a:srgbClr val="C00000"/>
              </a:solidFill>
            </a:endParaRPr>
          </a:p>
        </p:txBody>
      </p:sp>
      <p:graphicFrame>
        <p:nvGraphicFramePr>
          <p:cNvPr id="2" name="Tabelle 1"/>
          <p:cNvGraphicFramePr>
            <a:graphicFrameLocks noGrp="1"/>
          </p:cNvGraphicFramePr>
          <p:nvPr>
            <p:extLst>
              <p:ext uri="{D42A27DB-BD31-4B8C-83A1-F6EECF244321}">
                <p14:modId xmlns:p14="http://schemas.microsoft.com/office/powerpoint/2010/main" val="166642445"/>
              </p:ext>
            </p:extLst>
          </p:nvPr>
        </p:nvGraphicFramePr>
        <p:xfrm>
          <a:off x="814388" y="1538288"/>
          <a:ext cx="9900000" cy="3960002"/>
        </p:xfrm>
        <a:graphic>
          <a:graphicData uri="http://schemas.openxmlformats.org/drawingml/2006/table">
            <a:tbl>
              <a:tblPr firstRow="1" firstCol="1" bandRow="1"/>
              <a:tblGrid>
                <a:gridCol w="7425000">
                  <a:extLst>
                    <a:ext uri="{9D8B030D-6E8A-4147-A177-3AD203B41FA5}">
                      <a16:colId xmlns:a16="http://schemas.microsoft.com/office/drawing/2014/main" val="426637074"/>
                    </a:ext>
                  </a:extLst>
                </a:gridCol>
                <a:gridCol w="2475000">
                  <a:extLst>
                    <a:ext uri="{9D8B030D-6E8A-4147-A177-3AD203B41FA5}">
                      <a16:colId xmlns:a16="http://schemas.microsoft.com/office/drawing/2014/main" val="1235974788"/>
                    </a:ext>
                  </a:extLst>
                </a:gridCol>
              </a:tblGrid>
              <a:tr h="487729">
                <a:tc>
                  <a:txBody>
                    <a:bodyPr/>
                    <a:lstStyle/>
                    <a:p>
                      <a:pPr algn="ctr">
                        <a:lnSpc>
                          <a:spcPct val="105000"/>
                        </a:lnSpc>
                        <a:spcAft>
                          <a:spcPts val="0"/>
                        </a:spcAft>
                      </a:pPr>
                      <a:endParaRPr lang="de-DE" sz="1100" dirty="0">
                        <a:effectLst/>
                        <a:latin typeface="Calibri" panose="020F0502020204030204" pitchFamily="34" charset="0"/>
                        <a:ea typeface="Calibri" panose="020F050202020403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44894"/>
                    </a:solidFill>
                  </a:tcPr>
                </a:tc>
                <a:tc>
                  <a:txBody>
                    <a:bodyPr/>
                    <a:lstStyle/>
                    <a:p>
                      <a:pPr algn="ctr">
                        <a:lnSpc>
                          <a:spcPct val="105000"/>
                        </a:lnSpc>
                        <a:spcAft>
                          <a:spcPts val="0"/>
                        </a:spcAft>
                      </a:pPr>
                      <a:r>
                        <a:rPr lang="de-DE" sz="1400" b="1" dirty="0" smtClean="0">
                          <a:solidFill>
                            <a:srgbClr val="FFFFFF"/>
                          </a:solidFill>
                          <a:effectLst/>
                          <a:latin typeface="Arial" panose="020B0604020202020204" pitchFamily="34" charset="0"/>
                          <a:ea typeface="Calibri" panose="020F0502020204030204" pitchFamily="34" charset="0"/>
                        </a:rPr>
                        <a:t>Datum </a:t>
                      </a:r>
                      <a:endParaRPr lang="de-DE" sz="1400" dirty="0">
                        <a:effectLst/>
                        <a:latin typeface="Calibri" panose="020F0502020204030204" pitchFamily="34" charset="0"/>
                        <a:ea typeface="Calibri" panose="020F050202020403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44894"/>
                    </a:solidFill>
                  </a:tcPr>
                </a:tc>
                <a:extLst>
                  <a:ext uri="{0D108BD9-81ED-4DB2-BD59-A6C34878D82A}">
                    <a16:rowId xmlns:a16="http://schemas.microsoft.com/office/drawing/2014/main" val="1087764089"/>
                  </a:ext>
                </a:extLst>
              </a:tr>
              <a:tr h="496039">
                <a:tc>
                  <a:txBody>
                    <a:bodyPr/>
                    <a:lstStyle/>
                    <a:p>
                      <a:pPr algn="l">
                        <a:lnSpc>
                          <a:spcPct val="105000"/>
                        </a:lnSpc>
                        <a:spcAft>
                          <a:spcPts val="0"/>
                        </a:spcAft>
                      </a:pPr>
                      <a:r>
                        <a:rPr lang="de-DE" sz="1600" kern="1200" dirty="0" smtClean="0">
                          <a:solidFill>
                            <a:srgbClr val="244894"/>
                          </a:solidFill>
                          <a:latin typeface="Arial" charset="0"/>
                          <a:ea typeface="+mn-ea"/>
                          <a:cs typeface="Arial" charset="0"/>
                        </a:rPr>
                        <a:t>Haushaltspressekonferenz</a:t>
                      </a:r>
                      <a:endParaRPr lang="de-DE" sz="1600" kern="1200" dirty="0">
                        <a:solidFill>
                          <a:srgbClr val="244894"/>
                        </a:solidFill>
                        <a:latin typeface="Arial" charset="0"/>
                        <a:ea typeface="+mn-ea"/>
                        <a:cs typeface="Arial"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05000"/>
                        </a:lnSpc>
                        <a:spcAft>
                          <a:spcPts val="0"/>
                        </a:spcAft>
                      </a:pPr>
                      <a:r>
                        <a:rPr lang="de-DE" sz="1600" kern="1200" dirty="0" smtClean="0">
                          <a:solidFill>
                            <a:srgbClr val="244894"/>
                          </a:solidFill>
                          <a:latin typeface="Arial" charset="0"/>
                          <a:ea typeface="+mn-ea"/>
                          <a:cs typeface="Arial" charset="0"/>
                        </a:rPr>
                        <a:t>23.09.2022</a:t>
                      </a:r>
                      <a:endParaRPr lang="de-DE" sz="1600" kern="1200" dirty="0">
                        <a:solidFill>
                          <a:srgbClr val="244894"/>
                        </a:solidFill>
                        <a:latin typeface="Arial" charset="0"/>
                        <a:ea typeface="+mn-ea"/>
                        <a:cs typeface="Arial"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122288248"/>
                  </a:ext>
                </a:extLst>
              </a:tr>
              <a:tr h="496039">
                <a:tc>
                  <a:txBody>
                    <a:bodyPr/>
                    <a:lstStyle/>
                    <a:p>
                      <a:pPr algn="l">
                        <a:lnSpc>
                          <a:spcPct val="105000"/>
                        </a:lnSpc>
                        <a:spcAft>
                          <a:spcPts val="0"/>
                        </a:spcAft>
                      </a:pPr>
                      <a:r>
                        <a:rPr lang="de-DE" sz="1600" kern="1200" dirty="0" smtClean="0">
                          <a:solidFill>
                            <a:srgbClr val="244894"/>
                          </a:solidFill>
                          <a:latin typeface="Arial" charset="0"/>
                          <a:ea typeface="+mn-ea"/>
                          <a:cs typeface="Arial" charset="0"/>
                        </a:rPr>
                        <a:t>Zuleitung</a:t>
                      </a:r>
                      <a:r>
                        <a:rPr lang="de-DE" sz="1600" kern="1200" baseline="0" dirty="0" smtClean="0">
                          <a:solidFill>
                            <a:srgbClr val="244894"/>
                          </a:solidFill>
                          <a:latin typeface="Arial" charset="0"/>
                          <a:ea typeface="+mn-ea"/>
                          <a:cs typeface="Arial" charset="0"/>
                        </a:rPr>
                        <a:t> Haushalt an Landtag </a:t>
                      </a:r>
                      <a:endParaRPr lang="de-DE" sz="1600" kern="1200" dirty="0">
                        <a:solidFill>
                          <a:srgbClr val="244894"/>
                        </a:solidFill>
                        <a:latin typeface="Arial" charset="0"/>
                        <a:ea typeface="+mn-ea"/>
                        <a:cs typeface="Arial"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lnSpc>
                          <a:spcPct val="105000"/>
                        </a:lnSpc>
                        <a:spcAft>
                          <a:spcPts val="0"/>
                        </a:spcAft>
                      </a:pPr>
                      <a:r>
                        <a:rPr lang="de-DE" sz="1600" kern="1200" dirty="0" smtClean="0">
                          <a:solidFill>
                            <a:srgbClr val="244894"/>
                          </a:solidFill>
                          <a:latin typeface="Arial" charset="0"/>
                          <a:ea typeface="+mn-ea"/>
                          <a:cs typeface="Arial" charset="0"/>
                        </a:rPr>
                        <a:t>30.09.2022</a:t>
                      </a:r>
                      <a:endParaRPr lang="de-DE" sz="1600" kern="1200" dirty="0">
                        <a:solidFill>
                          <a:srgbClr val="244894"/>
                        </a:solidFill>
                        <a:latin typeface="Arial" charset="0"/>
                        <a:ea typeface="+mn-ea"/>
                        <a:cs typeface="Arial"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132980660"/>
                  </a:ext>
                </a:extLst>
              </a:tr>
              <a:tr h="496039">
                <a:tc>
                  <a:txBody>
                    <a:bodyPr/>
                    <a:lstStyle/>
                    <a:p>
                      <a:pPr algn="l">
                        <a:lnSpc>
                          <a:spcPct val="105000"/>
                        </a:lnSpc>
                        <a:spcAft>
                          <a:spcPts val="0"/>
                        </a:spcAft>
                      </a:pPr>
                      <a:r>
                        <a:rPr lang="de-DE" sz="1600" kern="1200" dirty="0" smtClean="0">
                          <a:solidFill>
                            <a:srgbClr val="244894"/>
                          </a:solidFill>
                          <a:latin typeface="Arial" charset="0"/>
                          <a:ea typeface="+mn-ea"/>
                          <a:cs typeface="Arial" charset="0"/>
                        </a:rPr>
                        <a:t>Einbringung</a:t>
                      </a:r>
                      <a:r>
                        <a:rPr lang="de-DE" sz="1600" kern="1200" baseline="0" dirty="0" smtClean="0">
                          <a:solidFill>
                            <a:srgbClr val="244894"/>
                          </a:solidFill>
                          <a:latin typeface="Arial" charset="0"/>
                          <a:ea typeface="+mn-ea"/>
                          <a:cs typeface="Arial" charset="0"/>
                        </a:rPr>
                        <a:t> in den Hessischen Landtag</a:t>
                      </a:r>
                      <a:endParaRPr lang="de-DE" sz="1600" kern="1200" dirty="0">
                        <a:solidFill>
                          <a:srgbClr val="244894"/>
                        </a:solidFill>
                        <a:latin typeface="Arial" charset="0"/>
                        <a:ea typeface="+mn-ea"/>
                        <a:cs typeface="Arial"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05000"/>
                        </a:lnSpc>
                        <a:spcAft>
                          <a:spcPts val="0"/>
                        </a:spcAft>
                      </a:pPr>
                      <a:r>
                        <a:rPr lang="de-DE" sz="1600" kern="1200" dirty="0" smtClean="0">
                          <a:solidFill>
                            <a:srgbClr val="244894"/>
                          </a:solidFill>
                          <a:latin typeface="Arial" charset="0"/>
                          <a:ea typeface="+mn-ea"/>
                          <a:cs typeface="Arial" charset="0"/>
                        </a:rPr>
                        <a:t>12.10.2022</a:t>
                      </a:r>
                      <a:endParaRPr lang="de-DE" sz="1600" kern="1200" dirty="0">
                        <a:solidFill>
                          <a:srgbClr val="244894"/>
                        </a:solidFill>
                        <a:latin typeface="Arial" charset="0"/>
                        <a:ea typeface="+mn-ea"/>
                        <a:cs typeface="Arial"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4201995978"/>
                  </a:ext>
                </a:extLst>
              </a:tr>
              <a:tr h="496039">
                <a:tc>
                  <a:txBody>
                    <a:bodyPr/>
                    <a:lstStyle/>
                    <a:p>
                      <a:pPr algn="l">
                        <a:lnSpc>
                          <a:spcPct val="105000"/>
                        </a:lnSpc>
                        <a:spcAft>
                          <a:spcPts val="0"/>
                        </a:spcAft>
                      </a:pPr>
                      <a:r>
                        <a:rPr lang="de-DE" sz="1600" kern="1200" dirty="0" smtClean="0">
                          <a:solidFill>
                            <a:srgbClr val="244894"/>
                          </a:solidFill>
                          <a:latin typeface="Arial" charset="0"/>
                          <a:ea typeface="+mn-ea"/>
                          <a:cs typeface="Arial" charset="0"/>
                        </a:rPr>
                        <a:t>Arbeitskreis „Steuerschätzungen“ </a:t>
                      </a:r>
                      <a:endParaRPr lang="de-DE" sz="1600" kern="1200" dirty="0">
                        <a:solidFill>
                          <a:srgbClr val="244894"/>
                        </a:solidFill>
                        <a:latin typeface="Arial" charset="0"/>
                        <a:ea typeface="+mn-ea"/>
                        <a:cs typeface="Arial"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lnSpc>
                          <a:spcPct val="105000"/>
                        </a:lnSpc>
                        <a:spcAft>
                          <a:spcPts val="0"/>
                        </a:spcAft>
                      </a:pPr>
                      <a:r>
                        <a:rPr lang="de-DE" sz="1600" kern="1200" dirty="0" smtClean="0">
                          <a:solidFill>
                            <a:srgbClr val="244894"/>
                          </a:solidFill>
                          <a:latin typeface="Arial" charset="0"/>
                          <a:ea typeface="+mn-ea"/>
                          <a:cs typeface="Arial" charset="0"/>
                        </a:rPr>
                        <a:t>25.-27.10.2022</a:t>
                      </a:r>
                      <a:endParaRPr lang="de-DE" sz="1600" kern="1200" dirty="0">
                        <a:solidFill>
                          <a:srgbClr val="244894"/>
                        </a:solidFill>
                        <a:latin typeface="Arial" charset="0"/>
                        <a:ea typeface="+mn-ea"/>
                        <a:cs typeface="Arial"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960420600"/>
                  </a:ext>
                </a:extLst>
              </a:tr>
              <a:tr h="496039">
                <a:tc>
                  <a:txBody>
                    <a:bodyPr/>
                    <a:lstStyle/>
                    <a:p>
                      <a:pPr algn="l">
                        <a:lnSpc>
                          <a:spcPct val="105000"/>
                        </a:lnSpc>
                        <a:spcAft>
                          <a:spcPts val="0"/>
                        </a:spcAft>
                      </a:pPr>
                      <a:r>
                        <a:rPr lang="de-DE" sz="1600" kern="1200" dirty="0" smtClean="0">
                          <a:solidFill>
                            <a:srgbClr val="244894"/>
                          </a:solidFill>
                          <a:latin typeface="Arial" charset="0"/>
                          <a:ea typeface="+mn-ea"/>
                          <a:cs typeface="Arial" charset="0"/>
                        </a:rPr>
                        <a:t>Kursorische</a:t>
                      </a:r>
                      <a:r>
                        <a:rPr lang="de-DE" sz="1600" kern="1200" baseline="0" dirty="0" smtClean="0">
                          <a:solidFill>
                            <a:srgbClr val="244894"/>
                          </a:solidFill>
                          <a:latin typeface="Arial" charset="0"/>
                          <a:ea typeface="+mn-ea"/>
                          <a:cs typeface="Arial" charset="0"/>
                        </a:rPr>
                        <a:t> Lesungen </a:t>
                      </a:r>
                      <a:endParaRPr lang="de-DE" sz="1600" kern="1200" dirty="0">
                        <a:solidFill>
                          <a:srgbClr val="244894"/>
                        </a:solidFill>
                        <a:latin typeface="Arial" charset="0"/>
                        <a:ea typeface="+mn-ea"/>
                        <a:cs typeface="Arial"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05000"/>
                        </a:lnSpc>
                        <a:spcAft>
                          <a:spcPts val="0"/>
                        </a:spcAft>
                      </a:pPr>
                      <a:r>
                        <a:rPr lang="de-DE" sz="1600" kern="1200" dirty="0" smtClean="0">
                          <a:solidFill>
                            <a:srgbClr val="244894"/>
                          </a:solidFill>
                          <a:latin typeface="Arial" charset="0"/>
                          <a:ea typeface="+mn-ea"/>
                          <a:cs typeface="Arial" charset="0"/>
                        </a:rPr>
                        <a:t>ab 31.10.2022 </a:t>
                      </a:r>
                      <a:endParaRPr lang="de-DE" sz="1600" kern="1200" dirty="0">
                        <a:solidFill>
                          <a:srgbClr val="244894"/>
                        </a:solidFill>
                        <a:latin typeface="Arial" charset="0"/>
                        <a:ea typeface="+mn-ea"/>
                        <a:cs typeface="Arial"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191630627"/>
                  </a:ext>
                </a:extLst>
              </a:tr>
              <a:tr h="496039">
                <a:tc>
                  <a:txBody>
                    <a:bodyPr/>
                    <a:lstStyle/>
                    <a:p>
                      <a:pPr algn="l">
                        <a:lnSpc>
                          <a:spcPct val="105000"/>
                        </a:lnSpc>
                        <a:spcAft>
                          <a:spcPts val="0"/>
                        </a:spcAft>
                      </a:pPr>
                      <a:r>
                        <a:rPr lang="de-DE" sz="1600" kern="1200" dirty="0" smtClean="0">
                          <a:solidFill>
                            <a:srgbClr val="244894"/>
                          </a:solidFill>
                          <a:latin typeface="Arial" charset="0"/>
                          <a:ea typeface="+mn-ea"/>
                          <a:cs typeface="Arial" charset="0"/>
                        </a:rPr>
                        <a:t>2. Lesung </a:t>
                      </a:r>
                      <a:endParaRPr lang="de-DE" sz="1600" kern="1200" dirty="0">
                        <a:solidFill>
                          <a:srgbClr val="244894"/>
                        </a:solidFill>
                        <a:latin typeface="Arial" charset="0"/>
                        <a:ea typeface="+mn-ea"/>
                        <a:cs typeface="Arial"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lnSpc>
                          <a:spcPct val="105000"/>
                        </a:lnSpc>
                        <a:spcAft>
                          <a:spcPts val="0"/>
                        </a:spcAft>
                      </a:pPr>
                      <a:r>
                        <a:rPr lang="de-DE" sz="1600" kern="1200" smtClean="0">
                          <a:solidFill>
                            <a:srgbClr val="244894"/>
                          </a:solidFill>
                          <a:latin typeface="Arial" charset="0"/>
                          <a:ea typeface="+mn-ea"/>
                          <a:cs typeface="Arial" charset="0"/>
                        </a:rPr>
                        <a:t>07.12.2022</a:t>
                      </a:r>
                      <a:endParaRPr lang="de-DE" sz="1600" kern="1200" dirty="0">
                        <a:solidFill>
                          <a:srgbClr val="244894"/>
                        </a:solidFill>
                        <a:latin typeface="Arial" charset="0"/>
                        <a:ea typeface="+mn-ea"/>
                        <a:cs typeface="Arial"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350987157"/>
                  </a:ext>
                </a:extLst>
              </a:tr>
              <a:tr h="496039">
                <a:tc>
                  <a:txBody>
                    <a:bodyPr/>
                    <a:lstStyle/>
                    <a:p>
                      <a:pPr algn="l">
                        <a:lnSpc>
                          <a:spcPct val="105000"/>
                        </a:lnSpc>
                        <a:spcAft>
                          <a:spcPts val="0"/>
                        </a:spcAft>
                      </a:pPr>
                      <a:r>
                        <a:rPr lang="de-DE" sz="1600" kern="1200" dirty="0" smtClean="0">
                          <a:solidFill>
                            <a:srgbClr val="244894"/>
                          </a:solidFill>
                          <a:latin typeface="Arial" charset="0"/>
                          <a:ea typeface="+mn-ea"/>
                          <a:cs typeface="Arial" charset="0"/>
                        </a:rPr>
                        <a:t>Verabschiedung</a:t>
                      </a:r>
                      <a:r>
                        <a:rPr lang="de-DE" sz="1600" kern="1200" baseline="0" dirty="0" smtClean="0">
                          <a:solidFill>
                            <a:srgbClr val="244894"/>
                          </a:solidFill>
                          <a:latin typeface="Arial" charset="0"/>
                          <a:ea typeface="+mn-ea"/>
                          <a:cs typeface="Arial" charset="0"/>
                        </a:rPr>
                        <a:t> </a:t>
                      </a:r>
                      <a:endParaRPr lang="de-DE" sz="1600" kern="1200" dirty="0">
                        <a:solidFill>
                          <a:srgbClr val="244894"/>
                        </a:solidFill>
                        <a:latin typeface="Arial" charset="0"/>
                        <a:ea typeface="+mn-ea"/>
                        <a:cs typeface="Arial"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ct val="105000"/>
                        </a:lnSpc>
                        <a:spcAft>
                          <a:spcPts val="0"/>
                        </a:spcAft>
                      </a:pPr>
                      <a:r>
                        <a:rPr lang="de-DE" sz="1600" kern="1200" dirty="0" smtClean="0">
                          <a:solidFill>
                            <a:srgbClr val="244894"/>
                          </a:solidFill>
                          <a:latin typeface="Arial" charset="0"/>
                          <a:ea typeface="+mn-ea"/>
                          <a:cs typeface="Arial" charset="0"/>
                        </a:rPr>
                        <a:t>24.-26.01.2023</a:t>
                      </a:r>
                      <a:endParaRPr lang="de-DE" sz="1600" kern="1200" dirty="0">
                        <a:solidFill>
                          <a:srgbClr val="244894"/>
                        </a:solidFill>
                        <a:latin typeface="Arial" charset="0"/>
                        <a:ea typeface="+mn-ea"/>
                        <a:cs typeface="Arial"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33055567"/>
                  </a:ext>
                </a:extLst>
              </a:tr>
            </a:tbl>
          </a:graphicData>
        </a:graphic>
      </p:graphicFrame>
    </p:spTree>
    <p:extLst>
      <p:ext uri="{BB962C8B-B14F-4D97-AF65-F5344CB8AC3E}">
        <p14:creationId xmlns:p14="http://schemas.microsoft.com/office/powerpoint/2010/main" val="11486498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64"/>
          <p:cNvSpPr>
            <a:spLocks noGrp="1" noChangeArrowheads="1"/>
          </p:cNvSpPr>
          <p:nvPr>
            <p:ph type="ctrTitle"/>
          </p:nvPr>
        </p:nvSpPr>
        <p:spPr>
          <a:xfrm>
            <a:off x="2159116" y="1547791"/>
            <a:ext cx="8281987" cy="936104"/>
          </a:xfrm>
        </p:spPr>
        <p:txBody>
          <a:bodyPr/>
          <a:lstStyle/>
          <a:p>
            <a:pPr eaLnBrk="1" hangingPunct="1"/>
            <a:r>
              <a:rPr lang="de-DE" altLang="de-DE" dirty="0" smtClean="0"/>
              <a:t/>
            </a:r>
            <a:br>
              <a:rPr lang="de-DE" altLang="de-DE" dirty="0" smtClean="0"/>
            </a:br>
            <a:r>
              <a:rPr lang="de-DE" altLang="de-DE" dirty="0" smtClean="0"/>
              <a:t> </a:t>
            </a:r>
            <a:br>
              <a:rPr lang="de-DE" altLang="de-DE" dirty="0" smtClean="0"/>
            </a:br>
            <a:endParaRPr lang="de-DE" altLang="de-DE" sz="2000" dirty="0"/>
          </a:p>
        </p:txBody>
      </p:sp>
      <p:sp>
        <p:nvSpPr>
          <p:cNvPr id="5" name="Rectangle 164"/>
          <p:cNvSpPr txBox="1">
            <a:spLocks noChangeArrowheads="1"/>
          </p:cNvSpPr>
          <p:nvPr/>
        </p:nvSpPr>
        <p:spPr bwMode="auto">
          <a:xfrm>
            <a:off x="2141137" y="3023955"/>
            <a:ext cx="8281987" cy="855095"/>
          </a:xfrm>
          <a:prstGeom prst="rect">
            <a:avLst/>
          </a:prstGeom>
          <a:noFill/>
          <a:ln>
            <a:noFill/>
          </a:ln>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eaLnBrk="1" fontAlgn="base" hangingPunct="1">
              <a:spcBef>
                <a:spcPct val="0"/>
              </a:spcBef>
              <a:spcAft>
                <a:spcPct val="0"/>
              </a:spcAft>
              <a:defRPr sz="2400" b="1">
                <a:solidFill>
                  <a:srgbClr val="244894"/>
                </a:solidFill>
                <a:latin typeface="Arial" charset="0"/>
              </a:defRPr>
            </a:lvl6pPr>
            <a:lvl7pPr marL="914400" algn="l" rtl="0" eaLnBrk="1" fontAlgn="base" hangingPunct="1">
              <a:spcBef>
                <a:spcPct val="0"/>
              </a:spcBef>
              <a:spcAft>
                <a:spcPct val="0"/>
              </a:spcAft>
              <a:defRPr sz="2400" b="1">
                <a:solidFill>
                  <a:srgbClr val="244894"/>
                </a:solidFill>
                <a:latin typeface="Arial" charset="0"/>
              </a:defRPr>
            </a:lvl7pPr>
            <a:lvl8pPr marL="1371600" algn="l" rtl="0" eaLnBrk="1" fontAlgn="base" hangingPunct="1">
              <a:spcBef>
                <a:spcPct val="0"/>
              </a:spcBef>
              <a:spcAft>
                <a:spcPct val="0"/>
              </a:spcAft>
              <a:defRPr sz="2400" b="1">
                <a:solidFill>
                  <a:srgbClr val="244894"/>
                </a:solidFill>
                <a:latin typeface="Arial" charset="0"/>
              </a:defRPr>
            </a:lvl8pPr>
            <a:lvl9pPr marL="1828800" algn="l" rtl="0" eaLnBrk="1" fontAlgn="base" hangingPunct="1">
              <a:spcBef>
                <a:spcPct val="0"/>
              </a:spcBef>
              <a:spcAft>
                <a:spcPct val="0"/>
              </a:spcAft>
              <a:defRPr sz="2400" b="1">
                <a:solidFill>
                  <a:srgbClr val="244894"/>
                </a:solidFill>
                <a:latin typeface="Arial" charset="0"/>
              </a:defRPr>
            </a:lvl9pPr>
          </a:lstStyle>
          <a:p>
            <a:pPr eaLnBrk="1" hangingPunct="1">
              <a:spcBef>
                <a:spcPts val="1200"/>
              </a:spcBef>
            </a:pPr>
            <a:endParaRPr lang="de-DE" altLang="de-DE" sz="1600" kern="0" dirty="0">
              <a:solidFill>
                <a:schemeClr val="bg1"/>
              </a:solidFill>
            </a:endParaRPr>
          </a:p>
        </p:txBody>
      </p:sp>
      <p:sp>
        <p:nvSpPr>
          <p:cNvPr id="2" name="Rechteck 1"/>
          <p:cNvSpPr/>
          <p:nvPr/>
        </p:nvSpPr>
        <p:spPr>
          <a:xfrm>
            <a:off x="2135188" y="1431444"/>
            <a:ext cx="8190250" cy="523220"/>
          </a:xfrm>
          <a:prstGeom prst="rect">
            <a:avLst/>
          </a:prstGeom>
        </p:spPr>
        <p:txBody>
          <a:bodyPr wrap="square">
            <a:spAutoFit/>
          </a:bodyPr>
          <a:lstStyle/>
          <a:p>
            <a:pPr>
              <a:spcBef>
                <a:spcPts val="1200"/>
              </a:spcBef>
            </a:pPr>
            <a:r>
              <a:rPr lang="de-DE" altLang="de-DE" sz="2800" b="1" kern="0" dirty="0">
                <a:solidFill>
                  <a:srgbClr val="244894"/>
                </a:solidFill>
              </a:rPr>
              <a:t>Vielen Dank für Ihre Aufmerksamkeit </a:t>
            </a:r>
          </a:p>
        </p:txBody>
      </p:sp>
    </p:spTree>
    <p:extLst>
      <p:ext uri="{BB962C8B-B14F-4D97-AF65-F5344CB8AC3E}">
        <p14:creationId xmlns:p14="http://schemas.microsoft.com/office/powerpoint/2010/main" val="17532311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el 1"/>
          <p:cNvSpPr>
            <a:spLocks noGrp="1"/>
          </p:cNvSpPr>
          <p:nvPr>
            <p:ph type="title"/>
          </p:nvPr>
        </p:nvSpPr>
        <p:spPr>
          <a:xfrm>
            <a:off x="814388" y="566738"/>
            <a:ext cx="7107237" cy="476250"/>
          </a:xfrm>
        </p:spPr>
        <p:txBody>
          <a:bodyPr/>
          <a:lstStyle/>
          <a:p>
            <a:r>
              <a:rPr lang="de-DE" altLang="de-DE" dirty="0" smtClean="0"/>
              <a:t>Haushaltsentwurf 2023/2024</a:t>
            </a:r>
          </a:p>
        </p:txBody>
      </p:sp>
      <p:sp>
        <p:nvSpPr>
          <p:cNvPr id="4" name="Foliennummernplatzhalter 3"/>
          <p:cNvSpPr>
            <a:spLocks noGrp="1"/>
          </p:cNvSpPr>
          <p:nvPr>
            <p:ph type="sldNum" sz="quarter" idx="10"/>
          </p:nvPr>
        </p:nvSpPr>
        <p:spPr/>
        <p:txBody>
          <a:bodyPr/>
          <a:lstStyle/>
          <a:p>
            <a:pPr>
              <a:defRPr/>
            </a:pPr>
            <a:fld id="{3278A447-42B0-4BE2-81C0-FED915C13FA2}" type="slidenum">
              <a:rPr lang="it-IT"/>
              <a:pPr>
                <a:defRPr/>
              </a:pPr>
              <a:t>3</a:t>
            </a:fld>
            <a:endParaRPr lang="it-IT" dirty="0"/>
          </a:p>
        </p:txBody>
      </p:sp>
      <p:sp>
        <p:nvSpPr>
          <p:cNvPr id="9" name="Titel 1"/>
          <p:cNvSpPr txBox="1">
            <a:spLocks/>
          </p:cNvSpPr>
          <p:nvPr/>
        </p:nvSpPr>
        <p:spPr bwMode="auto">
          <a:xfrm>
            <a:off x="814388" y="1048863"/>
            <a:ext cx="8034396" cy="354487"/>
          </a:xfrm>
          <a:prstGeom prst="rect">
            <a:avLst/>
          </a:prstGeom>
          <a:noFill/>
          <a:ln w="9525">
            <a:noFill/>
            <a:miter lim="800000"/>
            <a:headEnd/>
            <a:tailEnd/>
          </a:ln>
        </p:spPr>
        <p:txBody>
          <a:bodyPr/>
          <a:lstStyle/>
          <a:p>
            <a:pPr eaLnBrk="0" hangingPunct="0">
              <a:defRPr/>
            </a:pPr>
            <a:r>
              <a:rPr lang="de-DE" altLang="de-DE" b="1" dirty="0" smtClean="0">
                <a:solidFill>
                  <a:srgbClr val="C00000"/>
                </a:solidFill>
              </a:rPr>
              <a:t>3. Entlastungspaket des Bundes </a:t>
            </a:r>
            <a:endParaRPr lang="de-DE" altLang="de-DE" b="1" dirty="0">
              <a:solidFill>
                <a:srgbClr val="C00000"/>
              </a:solidFill>
            </a:endParaRPr>
          </a:p>
        </p:txBody>
      </p:sp>
      <p:sp>
        <p:nvSpPr>
          <p:cNvPr id="8" name="Rechteck 7"/>
          <p:cNvSpPr/>
          <p:nvPr/>
        </p:nvSpPr>
        <p:spPr>
          <a:xfrm>
            <a:off x="814388" y="1538288"/>
            <a:ext cx="10187161" cy="369332"/>
          </a:xfrm>
          <a:prstGeom prst="rect">
            <a:avLst/>
          </a:prstGeom>
        </p:spPr>
        <p:txBody>
          <a:bodyPr wrap="square">
            <a:spAutoFit/>
          </a:bodyPr>
          <a:lstStyle/>
          <a:p>
            <a:pPr marL="358775" indent="-358775">
              <a:spcBef>
                <a:spcPts val="600"/>
              </a:spcBef>
              <a:spcAft>
                <a:spcPts val="1200"/>
              </a:spcAft>
              <a:buFontTx/>
              <a:buChar char="-"/>
            </a:pPr>
            <a:endParaRPr lang="de-DE" dirty="0">
              <a:solidFill>
                <a:srgbClr val="244894"/>
              </a:solidFill>
            </a:endParaRPr>
          </a:p>
        </p:txBody>
      </p:sp>
      <p:sp>
        <p:nvSpPr>
          <p:cNvPr id="6" name="Rechteck 5"/>
          <p:cNvSpPr/>
          <p:nvPr/>
        </p:nvSpPr>
        <p:spPr>
          <a:xfrm>
            <a:off x="819808" y="1563172"/>
            <a:ext cx="5686901" cy="4216539"/>
          </a:xfrm>
          <a:prstGeom prst="rect">
            <a:avLst/>
          </a:prstGeom>
        </p:spPr>
        <p:txBody>
          <a:bodyPr wrap="square">
            <a:spAutoFit/>
          </a:bodyPr>
          <a:lstStyle/>
          <a:p>
            <a:pPr marL="285750" indent="-285750" algn="just">
              <a:spcBef>
                <a:spcPts val="1200"/>
              </a:spcBef>
              <a:spcAft>
                <a:spcPts val="1200"/>
              </a:spcAft>
              <a:buFontTx/>
              <a:buChar char="-"/>
            </a:pPr>
            <a:r>
              <a:rPr lang="de-DE" sz="1600" dirty="0" smtClean="0">
                <a:solidFill>
                  <a:srgbClr val="244894"/>
                </a:solidFill>
              </a:rPr>
              <a:t>Die Bundesregierung hat Anfang September die Eckpunkte für ein drittes Energiekostenentlastungspaket vorgelegt.</a:t>
            </a:r>
          </a:p>
          <a:p>
            <a:pPr marL="285750" indent="-285750" algn="just">
              <a:spcBef>
                <a:spcPts val="1200"/>
              </a:spcBef>
              <a:spcAft>
                <a:spcPts val="1200"/>
              </a:spcAft>
              <a:buFontTx/>
              <a:buChar char="-"/>
            </a:pPr>
            <a:r>
              <a:rPr lang="de-DE" sz="1600" dirty="0" smtClean="0">
                <a:solidFill>
                  <a:srgbClr val="244894"/>
                </a:solidFill>
              </a:rPr>
              <a:t>Das Paket sieht u.a. Steuerentlastungen (z.B. Abbau der kalten Progression), eine Reform des Wohngelds sowie eine Anschlussregelung im ÖPNV für das 9-Euro-Ticket vor. </a:t>
            </a:r>
          </a:p>
          <a:p>
            <a:pPr marL="285750" indent="-285750" algn="just">
              <a:spcBef>
                <a:spcPts val="1200"/>
              </a:spcBef>
              <a:spcAft>
                <a:spcPts val="1200"/>
              </a:spcAft>
              <a:buFontTx/>
              <a:buChar char="-"/>
            </a:pPr>
            <a:r>
              <a:rPr lang="de-DE" sz="1600" dirty="0" smtClean="0">
                <a:solidFill>
                  <a:srgbClr val="244894"/>
                </a:solidFill>
              </a:rPr>
              <a:t>Die damit verbundenen Kosten für den Landeshaushalt sind hoch: Erste Schätzungen gehen von einem Mehrbedarf von rund 2 Mrd. Euro für 2023 und 2024 aus. </a:t>
            </a:r>
          </a:p>
          <a:p>
            <a:pPr marL="285750" indent="-285750" algn="just">
              <a:spcBef>
                <a:spcPts val="1200"/>
              </a:spcBef>
              <a:spcAft>
                <a:spcPts val="1200"/>
              </a:spcAft>
              <a:buFontTx/>
              <a:buChar char="-"/>
            </a:pPr>
            <a:r>
              <a:rPr lang="de-DE" sz="1600" dirty="0" smtClean="0">
                <a:solidFill>
                  <a:srgbClr val="244894"/>
                </a:solidFill>
              </a:rPr>
              <a:t>Die Länderhaushalte </a:t>
            </a:r>
            <a:r>
              <a:rPr lang="de-DE" sz="1600" dirty="0">
                <a:solidFill>
                  <a:srgbClr val="244894"/>
                </a:solidFill>
              </a:rPr>
              <a:t>dürften </a:t>
            </a:r>
            <a:r>
              <a:rPr lang="de-DE" sz="1600" dirty="0" smtClean="0">
                <a:solidFill>
                  <a:srgbClr val="244894"/>
                </a:solidFill>
              </a:rPr>
              <a:t>mittelfristig von der Inflation auf Grund ihres hohen Personalkostenanteils besonders betroffen sein. </a:t>
            </a:r>
            <a:endParaRPr lang="de-DE" sz="1600" dirty="0">
              <a:solidFill>
                <a:srgbClr val="244894"/>
              </a:solidFill>
            </a:endParaRPr>
          </a:p>
        </p:txBody>
      </p:sp>
      <p:graphicFrame>
        <p:nvGraphicFramePr>
          <p:cNvPr id="7" name="Diagramm 6"/>
          <p:cNvGraphicFramePr>
            <a:graphicFrameLocks/>
          </p:cNvGraphicFramePr>
          <p:nvPr>
            <p:extLst>
              <p:ext uri="{D42A27DB-BD31-4B8C-83A1-F6EECF244321}">
                <p14:modId xmlns:p14="http://schemas.microsoft.com/office/powerpoint/2010/main" val="110423152"/>
              </p:ext>
            </p:extLst>
          </p:nvPr>
        </p:nvGraphicFramePr>
        <p:xfrm>
          <a:off x="6951095" y="1946750"/>
          <a:ext cx="4320000" cy="3731738"/>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feld 1"/>
          <p:cNvSpPr txBox="1"/>
          <p:nvPr/>
        </p:nvSpPr>
        <p:spPr>
          <a:xfrm>
            <a:off x="6770835" y="1531278"/>
            <a:ext cx="4680520" cy="369332"/>
          </a:xfrm>
          <a:prstGeom prst="rect">
            <a:avLst/>
          </a:prstGeom>
          <a:noFill/>
        </p:spPr>
        <p:txBody>
          <a:bodyPr wrap="square" rtlCol="0">
            <a:spAutoFit/>
          </a:bodyPr>
          <a:lstStyle/>
          <a:p>
            <a:pPr algn="ctr"/>
            <a:r>
              <a:rPr lang="de-DE" b="1" dirty="0" smtClean="0">
                <a:solidFill>
                  <a:srgbClr val="244894"/>
                </a:solidFill>
              </a:rPr>
              <a:t>Gesamtauswirkung 3. Entlastungspaket*</a:t>
            </a:r>
            <a:endParaRPr lang="de-DE" b="1" dirty="0">
              <a:solidFill>
                <a:srgbClr val="244894"/>
              </a:solidFill>
            </a:endParaRPr>
          </a:p>
        </p:txBody>
      </p:sp>
      <p:sp>
        <p:nvSpPr>
          <p:cNvPr id="10" name="Rechteck 9"/>
          <p:cNvSpPr/>
          <p:nvPr/>
        </p:nvSpPr>
        <p:spPr>
          <a:xfrm>
            <a:off x="6969854" y="5715461"/>
            <a:ext cx="4338473" cy="646331"/>
          </a:xfrm>
          <a:prstGeom prst="rect">
            <a:avLst/>
          </a:prstGeom>
        </p:spPr>
        <p:txBody>
          <a:bodyPr wrap="square">
            <a:spAutoFit/>
          </a:bodyPr>
          <a:lstStyle/>
          <a:p>
            <a:pPr algn="just">
              <a:spcBef>
                <a:spcPts val="1200"/>
              </a:spcBef>
              <a:spcAft>
                <a:spcPts val="1200"/>
              </a:spcAft>
            </a:pPr>
            <a:r>
              <a:rPr lang="de-DE" sz="900" dirty="0" smtClean="0">
                <a:solidFill>
                  <a:srgbClr val="244894"/>
                </a:solidFill>
              </a:rPr>
              <a:t>*ohne Auswirkung Verschiebung CO</a:t>
            </a:r>
            <a:r>
              <a:rPr lang="de-DE" sz="900" baseline="-25000" dirty="0" smtClean="0">
                <a:solidFill>
                  <a:srgbClr val="244894"/>
                </a:solidFill>
              </a:rPr>
              <a:t>2</a:t>
            </a:r>
            <a:r>
              <a:rPr lang="de-DE" sz="900" dirty="0" smtClean="0">
                <a:solidFill>
                  <a:srgbClr val="244894"/>
                </a:solidFill>
              </a:rPr>
              <a:t>-Preis-Erhöhung, Strompreis-bremse, Dämpfung Netzentgelte (Auswirkungen lt. BMF rund 10 Mrd. Euro für 2022 und 2023) und Gegenfinanzierung durch Einnahmen aus Abschöpfung Zufallsgewinne. Gesamtentlastung 2022 und 2023: 65 Mrd. Euro. </a:t>
            </a:r>
            <a:endParaRPr lang="de-DE" sz="900" dirty="0">
              <a:solidFill>
                <a:srgbClr val="244894"/>
              </a:solidFill>
            </a:endParaRPr>
          </a:p>
        </p:txBody>
      </p:sp>
    </p:spTree>
    <p:extLst>
      <p:ext uri="{BB962C8B-B14F-4D97-AF65-F5344CB8AC3E}">
        <p14:creationId xmlns:p14="http://schemas.microsoft.com/office/powerpoint/2010/main" val="25910324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el 1"/>
          <p:cNvSpPr>
            <a:spLocks noGrp="1"/>
          </p:cNvSpPr>
          <p:nvPr>
            <p:ph type="title"/>
          </p:nvPr>
        </p:nvSpPr>
        <p:spPr>
          <a:xfrm>
            <a:off x="814388" y="566738"/>
            <a:ext cx="7107237" cy="476250"/>
          </a:xfrm>
        </p:spPr>
        <p:txBody>
          <a:bodyPr/>
          <a:lstStyle/>
          <a:p>
            <a:r>
              <a:rPr lang="de-DE" altLang="de-DE" dirty="0" smtClean="0"/>
              <a:t>Haushaltsentwurf 2023/2024</a:t>
            </a:r>
          </a:p>
        </p:txBody>
      </p:sp>
      <p:sp>
        <p:nvSpPr>
          <p:cNvPr id="4" name="Foliennummernplatzhalter 3"/>
          <p:cNvSpPr>
            <a:spLocks noGrp="1"/>
          </p:cNvSpPr>
          <p:nvPr>
            <p:ph type="sldNum" sz="quarter" idx="10"/>
          </p:nvPr>
        </p:nvSpPr>
        <p:spPr/>
        <p:txBody>
          <a:bodyPr/>
          <a:lstStyle/>
          <a:p>
            <a:pPr>
              <a:defRPr/>
            </a:pPr>
            <a:fld id="{3278A447-42B0-4BE2-81C0-FED915C13FA2}" type="slidenum">
              <a:rPr lang="it-IT"/>
              <a:pPr>
                <a:defRPr/>
              </a:pPr>
              <a:t>4</a:t>
            </a:fld>
            <a:endParaRPr lang="it-IT" dirty="0"/>
          </a:p>
        </p:txBody>
      </p:sp>
      <p:sp>
        <p:nvSpPr>
          <p:cNvPr id="9" name="Titel 1"/>
          <p:cNvSpPr txBox="1">
            <a:spLocks/>
          </p:cNvSpPr>
          <p:nvPr/>
        </p:nvSpPr>
        <p:spPr bwMode="auto">
          <a:xfrm>
            <a:off x="814388" y="1048863"/>
            <a:ext cx="8034396" cy="354487"/>
          </a:xfrm>
          <a:prstGeom prst="rect">
            <a:avLst/>
          </a:prstGeom>
          <a:noFill/>
          <a:ln w="9525">
            <a:noFill/>
            <a:miter lim="800000"/>
            <a:headEnd/>
            <a:tailEnd/>
          </a:ln>
        </p:spPr>
        <p:txBody>
          <a:bodyPr/>
          <a:lstStyle/>
          <a:p>
            <a:pPr eaLnBrk="0" hangingPunct="0">
              <a:defRPr/>
            </a:pPr>
            <a:r>
              <a:rPr lang="de-DE" altLang="de-DE" b="1" dirty="0" smtClean="0">
                <a:solidFill>
                  <a:srgbClr val="C00000"/>
                </a:solidFill>
              </a:rPr>
              <a:t>Haltung der Landesregierung </a:t>
            </a:r>
            <a:endParaRPr lang="de-DE" altLang="de-DE" b="1" dirty="0">
              <a:solidFill>
                <a:srgbClr val="C00000"/>
              </a:solidFill>
            </a:endParaRPr>
          </a:p>
        </p:txBody>
      </p:sp>
      <p:sp>
        <p:nvSpPr>
          <p:cNvPr id="8" name="Rechteck 7"/>
          <p:cNvSpPr/>
          <p:nvPr/>
        </p:nvSpPr>
        <p:spPr>
          <a:xfrm>
            <a:off x="814388" y="1538288"/>
            <a:ext cx="10187161" cy="369332"/>
          </a:xfrm>
          <a:prstGeom prst="rect">
            <a:avLst/>
          </a:prstGeom>
        </p:spPr>
        <p:txBody>
          <a:bodyPr wrap="square">
            <a:spAutoFit/>
          </a:bodyPr>
          <a:lstStyle/>
          <a:p>
            <a:pPr marL="358775" indent="-358775">
              <a:spcBef>
                <a:spcPts val="600"/>
              </a:spcBef>
              <a:spcAft>
                <a:spcPts val="1200"/>
              </a:spcAft>
              <a:buFontTx/>
              <a:buChar char="-"/>
            </a:pPr>
            <a:endParaRPr lang="de-DE" dirty="0">
              <a:solidFill>
                <a:srgbClr val="244894"/>
              </a:solidFill>
            </a:endParaRPr>
          </a:p>
        </p:txBody>
      </p:sp>
      <p:sp>
        <p:nvSpPr>
          <p:cNvPr id="6" name="Rechteck 5"/>
          <p:cNvSpPr/>
          <p:nvPr/>
        </p:nvSpPr>
        <p:spPr>
          <a:xfrm>
            <a:off x="814388" y="1639133"/>
            <a:ext cx="10187161" cy="4124206"/>
          </a:xfrm>
          <a:prstGeom prst="rect">
            <a:avLst/>
          </a:prstGeom>
        </p:spPr>
        <p:txBody>
          <a:bodyPr wrap="square">
            <a:spAutoFit/>
          </a:bodyPr>
          <a:lstStyle/>
          <a:p>
            <a:pPr marL="285750" indent="-285750" algn="just">
              <a:spcBef>
                <a:spcPts val="1200"/>
              </a:spcBef>
              <a:spcAft>
                <a:spcPts val="1200"/>
              </a:spcAft>
              <a:buFontTx/>
              <a:buChar char="-"/>
            </a:pPr>
            <a:r>
              <a:rPr lang="de-DE" dirty="0" smtClean="0">
                <a:solidFill>
                  <a:srgbClr val="244894"/>
                </a:solidFill>
              </a:rPr>
              <a:t>Hessen </a:t>
            </a:r>
            <a:r>
              <a:rPr lang="de-DE" dirty="0">
                <a:solidFill>
                  <a:srgbClr val="244894"/>
                </a:solidFill>
              </a:rPr>
              <a:t>ist – trotz der damit verbundenen finanziellen Belastungen – grundsätzlich bereit, sich an dem Paket des Bundes zu </a:t>
            </a:r>
            <a:r>
              <a:rPr lang="de-DE" dirty="0" smtClean="0">
                <a:solidFill>
                  <a:srgbClr val="244894"/>
                </a:solidFill>
              </a:rPr>
              <a:t>beteiligen.</a:t>
            </a:r>
          </a:p>
          <a:p>
            <a:pPr marL="285750" indent="-285750" algn="just">
              <a:spcBef>
                <a:spcPts val="1200"/>
              </a:spcBef>
              <a:spcAft>
                <a:spcPts val="1200"/>
              </a:spcAft>
              <a:buFontTx/>
              <a:buChar char="-"/>
            </a:pPr>
            <a:r>
              <a:rPr lang="de-DE" dirty="0" smtClean="0">
                <a:solidFill>
                  <a:srgbClr val="244894"/>
                </a:solidFill>
              </a:rPr>
              <a:t>Die Zustimmung ist aus Sicht des Landes jedoch an Bedingungen geknüpft:</a:t>
            </a:r>
          </a:p>
          <a:p>
            <a:pPr marL="742950" lvl="1" indent="-285750" algn="just">
              <a:spcBef>
                <a:spcPts val="1200"/>
              </a:spcBef>
              <a:spcAft>
                <a:spcPts val="1200"/>
              </a:spcAft>
              <a:buFontTx/>
              <a:buChar char="-"/>
            </a:pPr>
            <a:r>
              <a:rPr lang="de-DE" dirty="0" smtClean="0">
                <a:solidFill>
                  <a:srgbClr val="244894"/>
                </a:solidFill>
              </a:rPr>
              <a:t>Der Bund muss einen </a:t>
            </a:r>
            <a:r>
              <a:rPr lang="de-DE" b="1" dirty="0" smtClean="0">
                <a:solidFill>
                  <a:srgbClr val="244894"/>
                </a:solidFill>
              </a:rPr>
              <a:t>deutlich </a:t>
            </a:r>
            <a:r>
              <a:rPr lang="de-DE" b="1" dirty="0">
                <a:solidFill>
                  <a:srgbClr val="244894"/>
                </a:solidFill>
              </a:rPr>
              <a:t>höheren Anteil an der Finanzierung des ÖPNV und des Wohngelds</a:t>
            </a:r>
            <a:r>
              <a:rPr lang="de-DE" dirty="0">
                <a:solidFill>
                  <a:srgbClr val="244894"/>
                </a:solidFill>
              </a:rPr>
              <a:t> </a:t>
            </a:r>
            <a:r>
              <a:rPr lang="de-DE" dirty="0" smtClean="0">
                <a:solidFill>
                  <a:srgbClr val="244894"/>
                </a:solidFill>
              </a:rPr>
              <a:t>übernehmen. </a:t>
            </a:r>
          </a:p>
          <a:p>
            <a:pPr marL="742950" lvl="1" indent="-285750" algn="just">
              <a:spcBef>
                <a:spcPts val="1200"/>
              </a:spcBef>
              <a:spcAft>
                <a:spcPts val="1200"/>
              </a:spcAft>
              <a:buFontTx/>
              <a:buChar char="-"/>
            </a:pPr>
            <a:r>
              <a:rPr lang="de-DE" dirty="0" smtClean="0">
                <a:solidFill>
                  <a:srgbClr val="244894"/>
                </a:solidFill>
              </a:rPr>
              <a:t>Es bedarf einer </a:t>
            </a:r>
            <a:r>
              <a:rPr lang="de-DE" b="1" dirty="0" smtClean="0">
                <a:solidFill>
                  <a:srgbClr val="244894"/>
                </a:solidFill>
              </a:rPr>
              <a:t>Anschlussfinanzierung </a:t>
            </a:r>
            <a:r>
              <a:rPr lang="de-DE" b="1" dirty="0">
                <a:solidFill>
                  <a:srgbClr val="244894"/>
                </a:solidFill>
              </a:rPr>
              <a:t>in der Flüchtlingshilfe</a:t>
            </a:r>
            <a:r>
              <a:rPr lang="de-DE" dirty="0" smtClean="0">
                <a:solidFill>
                  <a:srgbClr val="244894"/>
                </a:solidFill>
              </a:rPr>
              <a:t>. </a:t>
            </a:r>
          </a:p>
          <a:p>
            <a:pPr marL="742950" lvl="1" indent="-285750" algn="just">
              <a:spcBef>
                <a:spcPts val="1200"/>
              </a:spcBef>
              <a:spcAft>
                <a:spcPts val="1200"/>
              </a:spcAft>
              <a:buFontTx/>
              <a:buChar char="-"/>
            </a:pPr>
            <a:r>
              <a:rPr lang="de-DE" dirty="0" smtClean="0">
                <a:solidFill>
                  <a:srgbClr val="244894"/>
                </a:solidFill>
              </a:rPr>
              <a:t>Der Bund muss zu seinen </a:t>
            </a:r>
            <a:r>
              <a:rPr lang="de-DE" b="1" dirty="0" smtClean="0">
                <a:solidFill>
                  <a:srgbClr val="244894"/>
                </a:solidFill>
              </a:rPr>
              <a:t>bereits gemachten Finanzierungszusagen stehen</a:t>
            </a:r>
            <a:r>
              <a:rPr lang="de-DE" dirty="0" smtClean="0">
                <a:solidFill>
                  <a:srgbClr val="244894"/>
                </a:solidFill>
              </a:rPr>
              <a:t>.</a:t>
            </a:r>
          </a:p>
          <a:p>
            <a:pPr marL="268288" lvl="1" indent="-268288" algn="just">
              <a:spcBef>
                <a:spcPts val="1200"/>
              </a:spcBef>
              <a:spcAft>
                <a:spcPts val="1200"/>
              </a:spcAft>
            </a:pPr>
            <a:r>
              <a:rPr lang="de-DE" dirty="0" smtClean="0">
                <a:solidFill>
                  <a:srgbClr val="244894"/>
                </a:solidFill>
              </a:rPr>
              <a:t>- 	Abstimmungsprobleme hätten vermieden werden können, wenn der Bund die Länder früher in die Entscheidungsfindung eingebunden hätte.  </a:t>
            </a:r>
            <a:endParaRPr lang="de-DE" dirty="0">
              <a:solidFill>
                <a:srgbClr val="244894"/>
              </a:solidFill>
            </a:endParaRPr>
          </a:p>
        </p:txBody>
      </p:sp>
    </p:spTree>
    <p:extLst>
      <p:ext uri="{BB962C8B-B14F-4D97-AF65-F5344CB8AC3E}">
        <p14:creationId xmlns:p14="http://schemas.microsoft.com/office/powerpoint/2010/main" val="25686752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el 1"/>
          <p:cNvSpPr>
            <a:spLocks noGrp="1"/>
          </p:cNvSpPr>
          <p:nvPr>
            <p:ph type="title"/>
          </p:nvPr>
        </p:nvSpPr>
        <p:spPr>
          <a:xfrm>
            <a:off x="814388" y="566738"/>
            <a:ext cx="7107237" cy="476250"/>
          </a:xfrm>
        </p:spPr>
        <p:txBody>
          <a:bodyPr/>
          <a:lstStyle/>
          <a:p>
            <a:r>
              <a:rPr lang="de-DE" altLang="de-DE" dirty="0" smtClean="0"/>
              <a:t>Haushaltsentwurf 2023/2024</a:t>
            </a:r>
          </a:p>
        </p:txBody>
      </p:sp>
      <p:sp>
        <p:nvSpPr>
          <p:cNvPr id="4" name="Foliennummernplatzhalter 3"/>
          <p:cNvSpPr>
            <a:spLocks noGrp="1"/>
          </p:cNvSpPr>
          <p:nvPr>
            <p:ph type="sldNum" sz="quarter" idx="10"/>
          </p:nvPr>
        </p:nvSpPr>
        <p:spPr/>
        <p:txBody>
          <a:bodyPr/>
          <a:lstStyle/>
          <a:p>
            <a:pPr>
              <a:defRPr/>
            </a:pPr>
            <a:fld id="{3278A447-42B0-4BE2-81C0-FED915C13FA2}" type="slidenum">
              <a:rPr lang="it-IT"/>
              <a:pPr>
                <a:defRPr/>
              </a:pPr>
              <a:t>5</a:t>
            </a:fld>
            <a:endParaRPr lang="it-IT" dirty="0"/>
          </a:p>
        </p:txBody>
      </p:sp>
      <p:sp>
        <p:nvSpPr>
          <p:cNvPr id="9" name="Titel 1"/>
          <p:cNvSpPr txBox="1">
            <a:spLocks/>
          </p:cNvSpPr>
          <p:nvPr/>
        </p:nvSpPr>
        <p:spPr bwMode="auto">
          <a:xfrm>
            <a:off x="814387" y="1048863"/>
            <a:ext cx="8386957" cy="354487"/>
          </a:xfrm>
          <a:prstGeom prst="rect">
            <a:avLst/>
          </a:prstGeom>
          <a:noFill/>
          <a:ln w="9525">
            <a:noFill/>
            <a:miter lim="800000"/>
            <a:headEnd/>
            <a:tailEnd/>
          </a:ln>
        </p:spPr>
        <p:txBody>
          <a:bodyPr/>
          <a:lstStyle/>
          <a:p>
            <a:pPr eaLnBrk="0" hangingPunct="0">
              <a:defRPr/>
            </a:pPr>
            <a:r>
              <a:rPr lang="de-DE" altLang="de-DE" b="1" dirty="0" smtClean="0">
                <a:solidFill>
                  <a:srgbClr val="C00000"/>
                </a:solidFill>
              </a:rPr>
              <a:t>Haushalt 2023/2024 setzt Schwerpunkte aus Regierungserklärung um </a:t>
            </a:r>
            <a:endParaRPr lang="de-DE" altLang="de-DE" sz="1600" b="1" dirty="0">
              <a:solidFill>
                <a:srgbClr val="C00000"/>
              </a:solidFill>
            </a:endParaRPr>
          </a:p>
        </p:txBody>
      </p:sp>
      <p:sp>
        <p:nvSpPr>
          <p:cNvPr id="8" name="Rechteck 7"/>
          <p:cNvSpPr/>
          <p:nvPr/>
        </p:nvSpPr>
        <p:spPr>
          <a:xfrm>
            <a:off x="814388" y="1538288"/>
            <a:ext cx="10187161" cy="369332"/>
          </a:xfrm>
          <a:prstGeom prst="rect">
            <a:avLst/>
          </a:prstGeom>
        </p:spPr>
        <p:txBody>
          <a:bodyPr wrap="square">
            <a:spAutoFit/>
          </a:bodyPr>
          <a:lstStyle/>
          <a:p>
            <a:pPr marL="358775" indent="-358775">
              <a:spcBef>
                <a:spcPts val="600"/>
              </a:spcBef>
              <a:spcAft>
                <a:spcPts val="1200"/>
              </a:spcAft>
              <a:buFontTx/>
              <a:buChar char="-"/>
            </a:pPr>
            <a:endParaRPr lang="de-DE" dirty="0">
              <a:solidFill>
                <a:srgbClr val="244894"/>
              </a:solidFill>
            </a:endParaRPr>
          </a:p>
        </p:txBody>
      </p:sp>
      <p:sp>
        <p:nvSpPr>
          <p:cNvPr id="6" name="Rechteck 5"/>
          <p:cNvSpPr/>
          <p:nvPr/>
        </p:nvSpPr>
        <p:spPr>
          <a:xfrm>
            <a:off x="814388" y="1556002"/>
            <a:ext cx="10187161" cy="5524589"/>
          </a:xfrm>
          <a:prstGeom prst="rect">
            <a:avLst/>
          </a:prstGeom>
        </p:spPr>
        <p:txBody>
          <a:bodyPr wrap="square">
            <a:spAutoFit/>
          </a:bodyPr>
          <a:lstStyle/>
          <a:p>
            <a:pPr>
              <a:spcBef>
                <a:spcPts val="1200"/>
              </a:spcBef>
              <a:spcAft>
                <a:spcPts val="1200"/>
              </a:spcAft>
            </a:pPr>
            <a:r>
              <a:rPr lang="de-DE" b="1" dirty="0" smtClean="0">
                <a:solidFill>
                  <a:srgbClr val="244894"/>
                </a:solidFill>
              </a:rPr>
              <a:t>Beispiele: </a:t>
            </a:r>
          </a:p>
          <a:p>
            <a:pPr marL="285750" indent="-285750" algn="just">
              <a:spcBef>
                <a:spcPts val="600"/>
              </a:spcBef>
              <a:spcAft>
                <a:spcPts val="600"/>
              </a:spcAft>
              <a:buFontTx/>
              <a:buChar char="-"/>
            </a:pPr>
            <a:r>
              <a:rPr lang="de-DE" dirty="0">
                <a:solidFill>
                  <a:srgbClr val="244894"/>
                </a:solidFill>
              </a:rPr>
              <a:t>Um den steigenden Herausforderungen in den </a:t>
            </a:r>
            <a:r>
              <a:rPr lang="de-DE" b="1" dirty="0">
                <a:solidFill>
                  <a:srgbClr val="244894"/>
                </a:solidFill>
              </a:rPr>
              <a:t>Schulen</a:t>
            </a:r>
            <a:r>
              <a:rPr lang="de-DE" dirty="0">
                <a:solidFill>
                  <a:srgbClr val="244894"/>
                </a:solidFill>
              </a:rPr>
              <a:t> zu begegnen (u.a. demografischer Wandel, steigende Zahl Seiteneinsteiger, Ausbau Ganztagsangebote), sind insgesamt </a:t>
            </a:r>
            <a:r>
              <a:rPr lang="de-DE" dirty="0" smtClean="0">
                <a:solidFill>
                  <a:srgbClr val="244894"/>
                </a:solidFill>
              </a:rPr>
              <a:t>rund </a:t>
            </a:r>
            <a:r>
              <a:rPr lang="de-DE" b="1" dirty="0">
                <a:solidFill>
                  <a:srgbClr val="244894"/>
                </a:solidFill>
              </a:rPr>
              <a:t>4.000 neue Stellen</a:t>
            </a:r>
            <a:r>
              <a:rPr lang="de-DE" dirty="0">
                <a:solidFill>
                  <a:srgbClr val="244894"/>
                </a:solidFill>
              </a:rPr>
              <a:t> geplant. </a:t>
            </a:r>
            <a:endParaRPr lang="de-DE" dirty="0" smtClean="0">
              <a:solidFill>
                <a:srgbClr val="244894"/>
              </a:solidFill>
            </a:endParaRPr>
          </a:p>
          <a:p>
            <a:pPr marL="285750" indent="-285750" algn="just">
              <a:spcBef>
                <a:spcPts val="600"/>
              </a:spcBef>
              <a:spcAft>
                <a:spcPts val="600"/>
              </a:spcAft>
              <a:buFontTx/>
              <a:buChar char="-"/>
            </a:pPr>
            <a:r>
              <a:rPr lang="de-DE" dirty="0" smtClean="0">
                <a:solidFill>
                  <a:srgbClr val="244894"/>
                </a:solidFill>
              </a:rPr>
              <a:t>Zur </a:t>
            </a:r>
            <a:r>
              <a:rPr lang="de-DE" b="1" dirty="0" smtClean="0">
                <a:solidFill>
                  <a:srgbClr val="244894"/>
                </a:solidFill>
              </a:rPr>
              <a:t>Stärkung der Justiz </a:t>
            </a:r>
            <a:r>
              <a:rPr lang="de-DE" dirty="0" smtClean="0">
                <a:solidFill>
                  <a:srgbClr val="244894"/>
                </a:solidFill>
              </a:rPr>
              <a:t>werden insgesamt </a:t>
            </a:r>
            <a:r>
              <a:rPr lang="de-DE" b="1" dirty="0" smtClean="0">
                <a:solidFill>
                  <a:srgbClr val="244894"/>
                </a:solidFill>
              </a:rPr>
              <a:t>477 neue Stellen </a:t>
            </a:r>
            <a:r>
              <a:rPr lang="de-DE" dirty="0" smtClean="0">
                <a:solidFill>
                  <a:srgbClr val="244894"/>
                </a:solidFill>
              </a:rPr>
              <a:t>veranschlagt. Davon sind 100 Stellen für Richter und Staatsanwälte vorgesehen. </a:t>
            </a:r>
          </a:p>
          <a:p>
            <a:pPr marL="285750" indent="-285750" algn="just">
              <a:spcBef>
                <a:spcPts val="600"/>
              </a:spcBef>
              <a:spcAft>
                <a:spcPts val="600"/>
              </a:spcAft>
              <a:buFontTx/>
              <a:buChar char="-"/>
            </a:pPr>
            <a:r>
              <a:rPr lang="de-DE" dirty="0">
                <a:solidFill>
                  <a:srgbClr val="244894"/>
                </a:solidFill>
              </a:rPr>
              <a:t>Der Haushaltsentwurf legt mit der finanziellen Vorsorge für den </a:t>
            </a:r>
            <a:r>
              <a:rPr lang="de-DE" b="1" dirty="0">
                <a:solidFill>
                  <a:srgbClr val="244894"/>
                </a:solidFill>
              </a:rPr>
              <a:t>Klimaplan Hessen </a:t>
            </a:r>
            <a:r>
              <a:rPr lang="de-DE" dirty="0">
                <a:solidFill>
                  <a:srgbClr val="244894"/>
                </a:solidFill>
              </a:rPr>
              <a:t>einen klaren Akzent auf den Klimaschutz, z.B. für Elektromobilität (</a:t>
            </a:r>
            <a:r>
              <a:rPr lang="de-DE" dirty="0" smtClean="0">
                <a:solidFill>
                  <a:srgbClr val="244894"/>
                </a:solidFill>
              </a:rPr>
              <a:t>rund </a:t>
            </a:r>
            <a:r>
              <a:rPr lang="de-DE" dirty="0">
                <a:solidFill>
                  <a:srgbClr val="244894"/>
                </a:solidFill>
              </a:rPr>
              <a:t>5 Mio. Euro), erneuerbare Energien (</a:t>
            </a:r>
            <a:r>
              <a:rPr lang="de-DE" dirty="0" smtClean="0">
                <a:solidFill>
                  <a:srgbClr val="244894"/>
                </a:solidFill>
              </a:rPr>
              <a:t>rund </a:t>
            </a:r>
            <a:r>
              <a:rPr lang="de-DE" dirty="0">
                <a:solidFill>
                  <a:srgbClr val="244894"/>
                </a:solidFill>
              </a:rPr>
              <a:t>8,5 Mio. Euro) und nachhaltigen Luftverkehr (</a:t>
            </a:r>
            <a:r>
              <a:rPr lang="de-DE" dirty="0" smtClean="0">
                <a:solidFill>
                  <a:srgbClr val="244894"/>
                </a:solidFill>
              </a:rPr>
              <a:t>rund </a:t>
            </a:r>
            <a:r>
              <a:rPr lang="de-DE" dirty="0">
                <a:solidFill>
                  <a:srgbClr val="244894"/>
                </a:solidFill>
              </a:rPr>
              <a:t>9 Mio. Euro</a:t>
            </a:r>
            <a:r>
              <a:rPr lang="de-DE" dirty="0" smtClean="0">
                <a:solidFill>
                  <a:srgbClr val="244894"/>
                </a:solidFill>
              </a:rPr>
              <a:t>).</a:t>
            </a:r>
          </a:p>
          <a:p>
            <a:pPr marL="285750" indent="-285750" algn="just">
              <a:spcBef>
                <a:spcPts val="600"/>
              </a:spcBef>
              <a:spcAft>
                <a:spcPts val="600"/>
              </a:spcAft>
              <a:buFontTx/>
              <a:buChar char="-"/>
            </a:pPr>
            <a:r>
              <a:rPr lang="de-DE" dirty="0" smtClean="0">
                <a:solidFill>
                  <a:srgbClr val="244894"/>
                </a:solidFill>
              </a:rPr>
              <a:t>Die </a:t>
            </a:r>
            <a:r>
              <a:rPr lang="de-DE" dirty="0">
                <a:solidFill>
                  <a:srgbClr val="244894"/>
                </a:solidFill>
              </a:rPr>
              <a:t>Aufwendungen zur Umsetzung der </a:t>
            </a:r>
            <a:r>
              <a:rPr lang="de-DE" b="1" dirty="0">
                <a:solidFill>
                  <a:srgbClr val="244894"/>
                </a:solidFill>
              </a:rPr>
              <a:t>Gigabitstrategie Hessen </a:t>
            </a:r>
            <a:r>
              <a:rPr lang="de-DE" dirty="0">
                <a:solidFill>
                  <a:srgbClr val="244894"/>
                </a:solidFill>
              </a:rPr>
              <a:t>werden 2023 um 81 Mio. Euro und 2024 um weitere </a:t>
            </a:r>
            <a:r>
              <a:rPr lang="de-DE" dirty="0" smtClean="0">
                <a:solidFill>
                  <a:srgbClr val="244894"/>
                </a:solidFill>
              </a:rPr>
              <a:t>rund </a:t>
            </a:r>
            <a:r>
              <a:rPr lang="de-DE" dirty="0">
                <a:solidFill>
                  <a:srgbClr val="244894"/>
                </a:solidFill>
              </a:rPr>
              <a:t>107 Mio. Euro erhöht. Hiermit sollen insbes. mehrjährige Ausbauprojekte im Rahmen des Graue-Flecken-Förderprogramms des Bundes kofinanziert werden. Für die weitere Digitalisierung Hessens stehen insgesamt </a:t>
            </a:r>
            <a:r>
              <a:rPr lang="de-DE" b="1" dirty="0">
                <a:solidFill>
                  <a:srgbClr val="244894"/>
                </a:solidFill>
              </a:rPr>
              <a:t>600 Mio. Euro </a:t>
            </a:r>
            <a:r>
              <a:rPr lang="de-DE" dirty="0">
                <a:solidFill>
                  <a:srgbClr val="244894"/>
                </a:solidFill>
              </a:rPr>
              <a:t>im Doppelhaushalt zur Verfügung</a:t>
            </a:r>
            <a:r>
              <a:rPr lang="de-DE" dirty="0" smtClean="0">
                <a:solidFill>
                  <a:srgbClr val="244894"/>
                </a:solidFill>
              </a:rPr>
              <a:t>.</a:t>
            </a:r>
          </a:p>
          <a:p>
            <a:pPr marL="285750" indent="-285750">
              <a:spcBef>
                <a:spcPts val="600"/>
              </a:spcBef>
              <a:spcAft>
                <a:spcPts val="600"/>
              </a:spcAft>
              <a:buFontTx/>
              <a:buChar char="-"/>
            </a:pPr>
            <a:endParaRPr lang="de-DE" dirty="0">
              <a:solidFill>
                <a:srgbClr val="244894"/>
              </a:solidFill>
            </a:endParaRPr>
          </a:p>
          <a:p>
            <a:pPr marL="285750" indent="-285750">
              <a:spcBef>
                <a:spcPts val="600"/>
              </a:spcBef>
              <a:spcAft>
                <a:spcPts val="600"/>
              </a:spcAft>
              <a:buFontTx/>
              <a:buChar char="-"/>
            </a:pPr>
            <a:endParaRPr lang="de-DE" dirty="0" smtClean="0">
              <a:solidFill>
                <a:srgbClr val="244894"/>
              </a:solidFill>
            </a:endParaRPr>
          </a:p>
        </p:txBody>
      </p:sp>
    </p:spTree>
    <p:extLst>
      <p:ext uri="{BB962C8B-B14F-4D97-AF65-F5344CB8AC3E}">
        <p14:creationId xmlns:p14="http://schemas.microsoft.com/office/powerpoint/2010/main" val="16454282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el 1"/>
          <p:cNvSpPr>
            <a:spLocks noGrp="1"/>
          </p:cNvSpPr>
          <p:nvPr>
            <p:ph type="title"/>
          </p:nvPr>
        </p:nvSpPr>
        <p:spPr>
          <a:xfrm>
            <a:off x="814388" y="566738"/>
            <a:ext cx="7107237" cy="476250"/>
          </a:xfrm>
        </p:spPr>
        <p:txBody>
          <a:bodyPr/>
          <a:lstStyle/>
          <a:p>
            <a:r>
              <a:rPr lang="de-DE" altLang="de-DE" dirty="0" smtClean="0"/>
              <a:t>Haushaltsentwurf 2023/2024</a:t>
            </a:r>
          </a:p>
        </p:txBody>
      </p:sp>
      <p:sp>
        <p:nvSpPr>
          <p:cNvPr id="4" name="Foliennummernplatzhalter 3"/>
          <p:cNvSpPr>
            <a:spLocks noGrp="1"/>
          </p:cNvSpPr>
          <p:nvPr>
            <p:ph type="sldNum" sz="quarter" idx="10"/>
          </p:nvPr>
        </p:nvSpPr>
        <p:spPr/>
        <p:txBody>
          <a:bodyPr/>
          <a:lstStyle/>
          <a:p>
            <a:pPr>
              <a:defRPr/>
            </a:pPr>
            <a:fld id="{3278A447-42B0-4BE2-81C0-FED915C13FA2}" type="slidenum">
              <a:rPr lang="it-IT"/>
              <a:pPr>
                <a:defRPr/>
              </a:pPr>
              <a:t>6</a:t>
            </a:fld>
            <a:endParaRPr lang="it-IT" dirty="0"/>
          </a:p>
        </p:txBody>
      </p:sp>
      <p:sp>
        <p:nvSpPr>
          <p:cNvPr id="9" name="Titel 1"/>
          <p:cNvSpPr txBox="1">
            <a:spLocks/>
          </p:cNvSpPr>
          <p:nvPr/>
        </p:nvSpPr>
        <p:spPr bwMode="auto">
          <a:xfrm>
            <a:off x="814387" y="1048863"/>
            <a:ext cx="8386957" cy="354487"/>
          </a:xfrm>
          <a:prstGeom prst="rect">
            <a:avLst/>
          </a:prstGeom>
          <a:noFill/>
          <a:ln w="9525">
            <a:noFill/>
            <a:miter lim="800000"/>
            <a:headEnd/>
            <a:tailEnd/>
          </a:ln>
        </p:spPr>
        <p:txBody>
          <a:bodyPr/>
          <a:lstStyle/>
          <a:p>
            <a:pPr eaLnBrk="0" hangingPunct="0">
              <a:defRPr/>
            </a:pPr>
            <a:r>
              <a:rPr lang="de-DE" altLang="de-DE" b="1" dirty="0" smtClean="0">
                <a:solidFill>
                  <a:srgbClr val="C00000"/>
                </a:solidFill>
              </a:rPr>
              <a:t>Haushalt 2023/2024 setzt Schwerpunkte aus Regierungserklärung um </a:t>
            </a:r>
            <a:endParaRPr lang="de-DE" altLang="de-DE" sz="1600" b="1" dirty="0">
              <a:solidFill>
                <a:srgbClr val="C00000"/>
              </a:solidFill>
            </a:endParaRPr>
          </a:p>
        </p:txBody>
      </p:sp>
      <p:sp>
        <p:nvSpPr>
          <p:cNvPr id="8" name="Rechteck 7"/>
          <p:cNvSpPr/>
          <p:nvPr/>
        </p:nvSpPr>
        <p:spPr>
          <a:xfrm>
            <a:off x="814388" y="1538288"/>
            <a:ext cx="10187161" cy="369332"/>
          </a:xfrm>
          <a:prstGeom prst="rect">
            <a:avLst/>
          </a:prstGeom>
        </p:spPr>
        <p:txBody>
          <a:bodyPr wrap="square">
            <a:spAutoFit/>
          </a:bodyPr>
          <a:lstStyle/>
          <a:p>
            <a:pPr marL="358775" indent="-358775">
              <a:spcBef>
                <a:spcPts val="600"/>
              </a:spcBef>
              <a:spcAft>
                <a:spcPts val="1200"/>
              </a:spcAft>
              <a:buFontTx/>
              <a:buChar char="-"/>
            </a:pPr>
            <a:endParaRPr lang="de-DE" dirty="0">
              <a:solidFill>
                <a:srgbClr val="244894"/>
              </a:solidFill>
            </a:endParaRPr>
          </a:p>
        </p:txBody>
      </p:sp>
      <p:sp>
        <p:nvSpPr>
          <p:cNvPr id="2" name="Rechteck 1"/>
          <p:cNvSpPr/>
          <p:nvPr/>
        </p:nvSpPr>
        <p:spPr>
          <a:xfrm>
            <a:off x="814387" y="1538288"/>
            <a:ext cx="9900000" cy="5032147"/>
          </a:xfrm>
          <a:prstGeom prst="rect">
            <a:avLst/>
          </a:prstGeom>
        </p:spPr>
        <p:txBody>
          <a:bodyPr wrap="square">
            <a:spAutoFit/>
          </a:bodyPr>
          <a:lstStyle/>
          <a:p>
            <a:pPr marL="285750" indent="-285750" algn="just">
              <a:spcBef>
                <a:spcPts val="600"/>
              </a:spcBef>
              <a:spcAft>
                <a:spcPts val="600"/>
              </a:spcAft>
              <a:buFontTx/>
              <a:buChar char="-"/>
            </a:pPr>
            <a:r>
              <a:rPr lang="de-DE" sz="1600" b="1" dirty="0" smtClean="0">
                <a:solidFill>
                  <a:srgbClr val="244894"/>
                </a:solidFill>
              </a:rPr>
              <a:t>Stärkung der Krankenhauslandschaft</a:t>
            </a:r>
            <a:r>
              <a:rPr lang="de-DE" sz="1600" dirty="0" smtClean="0">
                <a:solidFill>
                  <a:srgbClr val="244894"/>
                </a:solidFill>
              </a:rPr>
              <a:t> </a:t>
            </a:r>
            <a:r>
              <a:rPr lang="de-DE" sz="1600" dirty="0">
                <a:solidFill>
                  <a:srgbClr val="244894"/>
                </a:solidFill>
              </a:rPr>
              <a:t>in Hessen, etwa durch ein </a:t>
            </a:r>
            <a:r>
              <a:rPr lang="de-DE" sz="1600" dirty="0" smtClean="0">
                <a:solidFill>
                  <a:srgbClr val="244894"/>
                </a:solidFill>
              </a:rPr>
              <a:t>Sonderinvestitionsprogramm (80 Mio. Euro), die Erhöhung der Pauschalförderung (170 Mio. Euro) sowie ein neues Darlehensprogramm (140 Mio. Euro). Insgesamt werden für die </a:t>
            </a:r>
            <a:r>
              <a:rPr lang="de-DE" sz="1600" b="1" dirty="0" smtClean="0">
                <a:solidFill>
                  <a:srgbClr val="244894"/>
                </a:solidFill>
              </a:rPr>
              <a:t>Krankenhausfinanzierung</a:t>
            </a:r>
            <a:r>
              <a:rPr lang="de-DE" sz="1600" dirty="0" smtClean="0">
                <a:solidFill>
                  <a:srgbClr val="244894"/>
                </a:solidFill>
              </a:rPr>
              <a:t> im Doppelhaushalt </a:t>
            </a:r>
            <a:r>
              <a:rPr lang="de-DE" sz="1600" b="1" dirty="0" smtClean="0">
                <a:solidFill>
                  <a:srgbClr val="244894"/>
                </a:solidFill>
              </a:rPr>
              <a:t>1 Mrd. Euro </a:t>
            </a:r>
            <a:r>
              <a:rPr lang="de-DE" sz="1600" dirty="0" smtClean="0">
                <a:solidFill>
                  <a:srgbClr val="244894"/>
                </a:solidFill>
              </a:rPr>
              <a:t>mobilisiert. </a:t>
            </a:r>
          </a:p>
          <a:p>
            <a:pPr marL="285750" indent="-285750" algn="just">
              <a:spcBef>
                <a:spcPts val="600"/>
              </a:spcBef>
              <a:spcAft>
                <a:spcPts val="600"/>
              </a:spcAft>
              <a:buFontTx/>
              <a:buChar char="-"/>
            </a:pPr>
            <a:r>
              <a:rPr lang="de-DE" sz="1600" dirty="0">
                <a:solidFill>
                  <a:srgbClr val="244894"/>
                </a:solidFill>
              </a:rPr>
              <a:t>Im Rahmen der </a:t>
            </a:r>
            <a:r>
              <a:rPr lang="de-DE" sz="1600" b="1" dirty="0">
                <a:solidFill>
                  <a:srgbClr val="244894"/>
                </a:solidFill>
              </a:rPr>
              <a:t>Pflegestrategie Hessen </a:t>
            </a:r>
            <a:r>
              <a:rPr lang="de-DE" sz="1600" dirty="0">
                <a:solidFill>
                  <a:srgbClr val="244894"/>
                </a:solidFill>
              </a:rPr>
              <a:t>werden bereits 2023 zusätzliche </a:t>
            </a:r>
            <a:r>
              <a:rPr lang="de-DE" sz="1600" dirty="0" smtClean="0">
                <a:solidFill>
                  <a:srgbClr val="244894"/>
                </a:solidFill>
              </a:rPr>
              <a:t>Aufwendungen </a:t>
            </a:r>
            <a:r>
              <a:rPr lang="de-DE" sz="1600" dirty="0">
                <a:solidFill>
                  <a:srgbClr val="244894"/>
                </a:solidFill>
              </a:rPr>
              <a:t>von 10 Mio. Euro für Investitionen zur Verbesserung der pflegerischen Infrastruktur bei Kurzzeit- und Tagespflege veranschlagt. </a:t>
            </a:r>
            <a:endParaRPr lang="de-DE" sz="1600" dirty="0" smtClean="0">
              <a:solidFill>
                <a:srgbClr val="244894"/>
              </a:solidFill>
            </a:endParaRPr>
          </a:p>
          <a:p>
            <a:pPr marL="357188" indent="-357188" algn="just">
              <a:spcBef>
                <a:spcPts val="600"/>
              </a:spcBef>
              <a:spcAft>
                <a:spcPts val="1200"/>
              </a:spcAft>
              <a:buFontTx/>
              <a:buChar char="-"/>
            </a:pPr>
            <a:r>
              <a:rPr lang="de-DE" sz="1600" dirty="0" smtClean="0">
                <a:solidFill>
                  <a:srgbClr val="244894"/>
                </a:solidFill>
              </a:rPr>
              <a:t>Zur </a:t>
            </a:r>
            <a:r>
              <a:rPr lang="de-DE" sz="1600" dirty="0">
                <a:solidFill>
                  <a:srgbClr val="244894"/>
                </a:solidFill>
              </a:rPr>
              <a:t>weiteren </a:t>
            </a:r>
            <a:r>
              <a:rPr lang="de-DE" sz="1600" b="1" dirty="0">
                <a:solidFill>
                  <a:srgbClr val="244894"/>
                </a:solidFill>
              </a:rPr>
              <a:t>Bekämpfung der Kinderpornographie </a:t>
            </a:r>
            <a:r>
              <a:rPr lang="de-DE" sz="1600" dirty="0">
                <a:solidFill>
                  <a:srgbClr val="244894"/>
                </a:solidFill>
              </a:rPr>
              <a:t>stehen zusätzlich rund 15 Mio. Euro und 50 neue Stellen zur Verfügung. </a:t>
            </a:r>
            <a:endParaRPr lang="de-DE" sz="1600" dirty="0" smtClean="0">
              <a:solidFill>
                <a:srgbClr val="244894"/>
              </a:solidFill>
            </a:endParaRPr>
          </a:p>
          <a:p>
            <a:pPr marL="357188" indent="-357188" algn="just">
              <a:spcBef>
                <a:spcPts val="600"/>
              </a:spcBef>
              <a:spcAft>
                <a:spcPts val="1200"/>
              </a:spcAft>
              <a:buFontTx/>
              <a:buChar char="-"/>
            </a:pPr>
            <a:r>
              <a:rPr lang="de-DE" sz="1600" dirty="0">
                <a:solidFill>
                  <a:srgbClr val="244894"/>
                </a:solidFill>
              </a:rPr>
              <a:t>Der </a:t>
            </a:r>
            <a:r>
              <a:rPr lang="de-DE" sz="1600" b="1" dirty="0">
                <a:solidFill>
                  <a:srgbClr val="244894"/>
                </a:solidFill>
              </a:rPr>
              <a:t>Katastrophenschutz</a:t>
            </a:r>
            <a:r>
              <a:rPr lang="de-DE" sz="1600" dirty="0">
                <a:solidFill>
                  <a:srgbClr val="244894"/>
                </a:solidFill>
              </a:rPr>
              <a:t> in Hessen soll </a:t>
            </a:r>
            <a:r>
              <a:rPr lang="de-DE" sz="1600" dirty="0" smtClean="0">
                <a:solidFill>
                  <a:srgbClr val="244894"/>
                </a:solidFill>
              </a:rPr>
              <a:t>herausragend </a:t>
            </a:r>
            <a:r>
              <a:rPr lang="de-DE" sz="1600" dirty="0">
                <a:solidFill>
                  <a:srgbClr val="244894"/>
                </a:solidFill>
              </a:rPr>
              <a:t>ausgestattet sein. Daher werden </a:t>
            </a:r>
            <a:r>
              <a:rPr lang="de-DE" sz="1600" dirty="0" smtClean="0">
                <a:solidFill>
                  <a:srgbClr val="244894"/>
                </a:solidFill>
              </a:rPr>
              <a:t>2023 </a:t>
            </a:r>
            <a:r>
              <a:rPr lang="de-DE" sz="1600" dirty="0">
                <a:solidFill>
                  <a:srgbClr val="244894"/>
                </a:solidFill>
              </a:rPr>
              <a:t>einmalig 15 Mio. Euro zusätzlich bereitgestellt. Damit die zentrale strategische Landesreserve für Schutzausstattung auch dauerhaft betrieben werden </a:t>
            </a:r>
            <a:r>
              <a:rPr lang="de-DE" sz="1600" dirty="0" smtClean="0">
                <a:solidFill>
                  <a:srgbClr val="244894"/>
                </a:solidFill>
              </a:rPr>
              <a:t>kann, werden 2023 5 Mio. Euro und </a:t>
            </a:r>
            <a:r>
              <a:rPr lang="de-DE" sz="1600" dirty="0">
                <a:solidFill>
                  <a:srgbClr val="244894"/>
                </a:solidFill>
              </a:rPr>
              <a:t>ab 2024 jährlich 5,5 Mio. Euro zusätzlich veranschlagt. </a:t>
            </a:r>
            <a:endParaRPr lang="de-DE" sz="1600" dirty="0" smtClean="0">
              <a:solidFill>
                <a:srgbClr val="244894"/>
              </a:solidFill>
            </a:endParaRPr>
          </a:p>
          <a:p>
            <a:pPr marL="357188" indent="-357188" algn="just">
              <a:spcBef>
                <a:spcPts val="600"/>
              </a:spcBef>
              <a:spcAft>
                <a:spcPts val="1200"/>
              </a:spcAft>
              <a:buFontTx/>
              <a:buChar char="-"/>
            </a:pPr>
            <a:r>
              <a:rPr lang="de-DE" sz="1600" dirty="0" smtClean="0">
                <a:solidFill>
                  <a:srgbClr val="244894"/>
                </a:solidFill>
              </a:rPr>
              <a:t>Für </a:t>
            </a:r>
            <a:r>
              <a:rPr lang="de-DE" sz="1600" dirty="0">
                <a:solidFill>
                  <a:srgbClr val="244894"/>
                </a:solidFill>
              </a:rPr>
              <a:t>die Umsetzung eines Konzepts zur schrittweisen Wiederherstellung einer </a:t>
            </a:r>
            <a:r>
              <a:rPr lang="de-DE" sz="1600" dirty="0" smtClean="0">
                <a:solidFill>
                  <a:srgbClr val="244894"/>
                </a:solidFill>
              </a:rPr>
              <a:t>amtsangemessenen </a:t>
            </a:r>
            <a:r>
              <a:rPr lang="de-DE" sz="1600" b="1" dirty="0">
                <a:solidFill>
                  <a:srgbClr val="244894"/>
                </a:solidFill>
              </a:rPr>
              <a:t>Beamtenbesoldung</a:t>
            </a:r>
            <a:r>
              <a:rPr lang="de-DE" sz="1600" dirty="0">
                <a:solidFill>
                  <a:srgbClr val="244894"/>
                </a:solidFill>
              </a:rPr>
              <a:t> wird Vorsorge getroffen. </a:t>
            </a:r>
          </a:p>
          <a:p>
            <a:pPr marL="285750" indent="-285750">
              <a:spcBef>
                <a:spcPts val="600"/>
              </a:spcBef>
              <a:spcAft>
                <a:spcPts val="600"/>
              </a:spcAft>
              <a:buFontTx/>
              <a:buChar char="-"/>
            </a:pPr>
            <a:endParaRPr lang="de-DE" sz="1600" dirty="0">
              <a:solidFill>
                <a:srgbClr val="244894"/>
              </a:solidFill>
            </a:endParaRPr>
          </a:p>
        </p:txBody>
      </p:sp>
    </p:spTree>
    <p:extLst>
      <p:ext uri="{BB962C8B-B14F-4D97-AF65-F5344CB8AC3E}">
        <p14:creationId xmlns:p14="http://schemas.microsoft.com/office/powerpoint/2010/main" val="9564517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el 1"/>
          <p:cNvSpPr>
            <a:spLocks noGrp="1"/>
          </p:cNvSpPr>
          <p:nvPr>
            <p:ph type="title"/>
          </p:nvPr>
        </p:nvSpPr>
        <p:spPr>
          <a:xfrm>
            <a:off x="801129" y="567793"/>
            <a:ext cx="7107237" cy="476250"/>
          </a:xfrm>
        </p:spPr>
        <p:txBody>
          <a:bodyPr/>
          <a:lstStyle/>
          <a:p>
            <a:r>
              <a:rPr lang="de-DE" altLang="de-DE" dirty="0" smtClean="0"/>
              <a:t>Haushaltsentwurf 2023/2024</a:t>
            </a:r>
            <a:endParaRPr lang="de-DE" altLang="de-DE" strike="sngStrike" dirty="0" smtClean="0">
              <a:solidFill>
                <a:srgbClr val="FF0000"/>
              </a:solidFill>
            </a:endParaRPr>
          </a:p>
        </p:txBody>
      </p:sp>
      <p:sp>
        <p:nvSpPr>
          <p:cNvPr id="4" name="Foliennummernplatzhalter 3"/>
          <p:cNvSpPr>
            <a:spLocks noGrp="1"/>
          </p:cNvSpPr>
          <p:nvPr>
            <p:ph type="sldNum" sz="quarter" idx="10"/>
          </p:nvPr>
        </p:nvSpPr>
        <p:spPr/>
        <p:txBody>
          <a:bodyPr/>
          <a:lstStyle/>
          <a:p>
            <a:pPr>
              <a:defRPr/>
            </a:pPr>
            <a:fld id="{3278A447-42B0-4BE2-81C0-FED915C13FA2}" type="slidenum">
              <a:rPr lang="it-IT"/>
              <a:pPr>
                <a:defRPr/>
              </a:pPr>
              <a:t>7</a:t>
            </a:fld>
            <a:endParaRPr lang="it-IT" dirty="0"/>
          </a:p>
        </p:txBody>
      </p:sp>
      <p:sp>
        <p:nvSpPr>
          <p:cNvPr id="9" name="Titel 1"/>
          <p:cNvSpPr txBox="1">
            <a:spLocks/>
          </p:cNvSpPr>
          <p:nvPr/>
        </p:nvSpPr>
        <p:spPr bwMode="auto">
          <a:xfrm>
            <a:off x="814388" y="1048863"/>
            <a:ext cx="8034396" cy="354487"/>
          </a:xfrm>
          <a:prstGeom prst="rect">
            <a:avLst/>
          </a:prstGeom>
          <a:noFill/>
          <a:ln w="9525">
            <a:noFill/>
            <a:miter lim="800000"/>
            <a:headEnd/>
            <a:tailEnd/>
          </a:ln>
        </p:spPr>
        <p:txBody>
          <a:bodyPr/>
          <a:lstStyle/>
          <a:p>
            <a:pPr eaLnBrk="0" hangingPunct="0">
              <a:defRPr/>
            </a:pPr>
            <a:r>
              <a:rPr lang="de-DE" altLang="de-DE" b="1" dirty="0" smtClean="0">
                <a:solidFill>
                  <a:srgbClr val="C00000"/>
                </a:solidFill>
              </a:rPr>
              <a:t>Land plant wieder ohne neue Schulden </a:t>
            </a:r>
            <a:endParaRPr lang="de-DE" altLang="de-DE" b="1" dirty="0">
              <a:solidFill>
                <a:srgbClr val="C00000"/>
              </a:solidFill>
            </a:endParaRPr>
          </a:p>
        </p:txBody>
      </p:sp>
      <p:sp>
        <p:nvSpPr>
          <p:cNvPr id="2" name="Rechteck 1"/>
          <p:cNvSpPr/>
          <p:nvPr/>
        </p:nvSpPr>
        <p:spPr>
          <a:xfrm>
            <a:off x="740405" y="5596577"/>
            <a:ext cx="9960724" cy="294632"/>
          </a:xfrm>
          <a:prstGeom prst="rect">
            <a:avLst/>
          </a:prstGeom>
        </p:spPr>
        <p:txBody>
          <a:bodyPr wrap="square">
            <a:spAutoFit/>
          </a:bodyPr>
          <a:lstStyle/>
          <a:p>
            <a:pPr algn="just">
              <a:lnSpc>
                <a:spcPct val="150000"/>
              </a:lnSpc>
              <a:spcBef>
                <a:spcPts val="300"/>
              </a:spcBef>
              <a:spcAft>
                <a:spcPts val="300"/>
              </a:spcAft>
              <a:tabLst>
                <a:tab pos="540385" algn="l"/>
              </a:tabLst>
            </a:pPr>
            <a:r>
              <a:rPr lang="de-DE" sz="1000" dirty="0">
                <a:solidFill>
                  <a:srgbClr val="244894"/>
                </a:solidFill>
                <a:latin typeface="Arial" panose="020B0604020202020204" pitchFamily="34" charset="0"/>
                <a:ea typeface="Times New Roman" panose="02020603050405020304" pitchFamily="18" charset="0"/>
                <a:cs typeface="Arial" panose="020B0604020202020204" pitchFamily="34" charset="0"/>
              </a:rPr>
              <a:t>* einschließlich Kreditaufnahme des Corona-Sondervermögens Hessens gute Zukunft sichern</a:t>
            </a:r>
            <a:endParaRPr lang="de-DE" sz="1400" dirty="0">
              <a:solidFill>
                <a:srgbClr val="244894"/>
              </a:solidFill>
              <a:latin typeface="Arial" panose="020B0604020202020204" pitchFamily="34" charset="0"/>
              <a:ea typeface="Times New Roman" panose="02020603050405020304" pitchFamily="18" charset="0"/>
              <a:cs typeface="Times New Roman" panose="02020603050405020304" pitchFamily="18" charset="0"/>
            </a:endParaRPr>
          </a:p>
        </p:txBody>
      </p:sp>
      <p:graphicFrame>
        <p:nvGraphicFramePr>
          <p:cNvPr id="11" name="Diagramm 10"/>
          <p:cNvGraphicFramePr>
            <a:graphicFrameLocks/>
          </p:cNvGraphicFramePr>
          <p:nvPr>
            <p:extLst>
              <p:ext uri="{D42A27DB-BD31-4B8C-83A1-F6EECF244321}">
                <p14:modId xmlns:p14="http://schemas.microsoft.com/office/powerpoint/2010/main" val="2218236173"/>
              </p:ext>
            </p:extLst>
          </p:nvPr>
        </p:nvGraphicFramePr>
        <p:xfrm>
          <a:off x="813058" y="1538287"/>
          <a:ext cx="9900000" cy="3960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090626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el 1"/>
          <p:cNvSpPr>
            <a:spLocks noGrp="1"/>
          </p:cNvSpPr>
          <p:nvPr>
            <p:ph type="title"/>
          </p:nvPr>
        </p:nvSpPr>
        <p:spPr>
          <a:xfrm>
            <a:off x="814388" y="566738"/>
            <a:ext cx="7107237" cy="476250"/>
          </a:xfrm>
        </p:spPr>
        <p:txBody>
          <a:bodyPr/>
          <a:lstStyle/>
          <a:p>
            <a:r>
              <a:rPr lang="de-DE" altLang="de-DE" dirty="0" smtClean="0"/>
              <a:t>Haushaltsentwurf 2023/2024</a:t>
            </a:r>
          </a:p>
        </p:txBody>
      </p:sp>
      <p:sp>
        <p:nvSpPr>
          <p:cNvPr id="4" name="Foliennummernplatzhalter 3"/>
          <p:cNvSpPr>
            <a:spLocks noGrp="1"/>
          </p:cNvSpPr>
          <p:nvPr>
            <p:ph type="sldNum" sz="quarter" idx="10"/>
          </p:nvPr>
        </p:nvSpPr>
        <p:spPr/>
        <p:txBody>
          <a:bodyPr/>
          <a:lstStyle/>
          <a:p>
            <a:pPr>
              <a:defRPr/>
            </a:pPr>
            <a:fld id="{3278A447-42B0-4BE2-81C0-FED915C13FA2}" type="slidenum">
              <a:rPr lang="it-IT"/>
              <a:pPr>
                <a:defRPr/>
              </a:pPr>
              <a:t>8</a:t>
            </a:fld>
            <a:endParaRPr lang="it-IT" dirty="0"/>
          </a:p>
        </p:txBody>
      </p:sp>
      <p:sp>
        <p:nvSpPr>
          <p:cNvPr id="9" name="Titel 1"/>
          <p:cNvSpPr txBox="1">
            <a:spLocks/>
          </p:cNvSpPr>
          <p:nvPr/>
        </p:nvSpPr>
        <p:spPr bwMode="auto">
          <a:xfrm>
            <a:off x="814388" y="1048863"/>
            <a:ext cx="8792002" cy="354487"/>
          </a:xfrm>
          <a:prstGeom prst="rect">
            <a:avLst/>
          </a:prstGeom>
          <a:noFill/>
          <a:ln w="9525">
            <a:noFill/>
            <a:miter lim="800000"/>
            <a:headEnd/>
            <a:tailEnd/>
          </a:ln>
        </p:spPr>
        <p:txBody>
          <a:bodyPr/>
          <a:lstStyle/>
          <a:p>
            <a:pPr eaLnBrk="0" hangingPunct="0">
              <a:defRPr/>
            </a:pPr>
            <a:r>
              <a:rPr lang="de-DE" altLang="de-DE" b="1" dirty="0" smtClean="0">
                <a:solidFill>
                  <a:srgbClr val="C00000"/>
                </a:solidFill>
              </a:rPr>
              <a:t>Mai-Steuerschätzung 2022 ergibt stabilen Aufwärtstrend bei Steuern </a:t>
            </a:r>
            <a:endParaRPr lang="de-DE" altLang="de-DE" b="1" dirty="0">
              <a:solidFill>
                <a:srgbClr val="C00000"/>
              </a:solidFill>
            </a:endParaRPr>
          </a:p>
        </p:txBody>
      </p:sp>
      <p:sp>
        <p:nvSpPr>
          <p:cNvPr id="2" name="Rechteck 1"/>
          <p:cNvSpPr/>
          <p:nvPr/>
        </p:nvSpPr>
        <p:spPr>
          <a:xfrm>
            <a:off x="820542" y="5547683"/>
            <a:ext cx="9906299" cy="261610"/>
          </a:xfrm>
          <a:prstGeom prst="rect">
            <a:avLst/>
          </a:prstGeom>
        </p:spPr>
        <p:txBody>
          <a:bodyPr wrap="square">
            <a:spAutoFit/>
          </a:bodyPr>
          <a:lstStyle/>
          <a:p>
            <a:pPr>
              <a:spcBef>
                <a:spcPts val="600"/>
              </a:spcBef>
              <a:spcAft>
                <a:spcPts val="600"/>
              </a:spcAft>
            </a:pPr>
            <a:r>
              <a:rPr lang="de-DE" sz="1100" dirty="0" smtClean="0">
                <a:solidFill>
                  <a:srgbClr val="244894"/>
                </a:solidFill>
              </a:rPr>
              <a:t>* Soll-Ansatz (Basis: November 2021), ab 2023. Mai-Steuerschätzung 2022</a:t>
            </a:r>
          </a:p>
        </p:txBody>
      </p:sp>
      <p:sp>
        <p:nvSpPr>
          <p:cNvPr id="7" name="Titel 1"/>
          <p:cNvSpPr txBox="1">
            <a:spLocks/>
          </p:cNvSpPr>
          <p:nvPr/>
        </p:nvSpPr>
        <p:spPr bwMode="auto">
          <a:xfrm>
            <a:off x="965430" y="5865338"/>
            <a:ext cx="9748958" cy="354487"/>
          </a:xfrm>
          <a:prstGeom prst="rect">
            <a:avLst/>
          </a:prstGeom>
          <a:noFill/>
          <a:ln w="9525">
            <a:noFill/>
            <a:miter lim="800000"/>
            <a:headEnd/>
            <a:tailEnd/>
          </a:ln>
        </p:spPr>
        <p:txBody>
          <a:bodyPr/>
          <a:lstStyle/>
          <a:p>
            <a:pPr eaLnBrk="0" hangingPunct="0">
              <a:defRPr/>
            </a:pPr>
            <a:r>
              <a:rPr lang="de-DE" altLang="de-DE" b="1" dirty="0" smtClean="0">
                <a:solidFill>
                  <a:srgbClr val="C00000"/>
                </a:solidFill>
              </a:rPr>
              <a:t>Auswirkungen des 3. Energieentlastungspakets und der November-Steuerschätzung sind noch abzuwarten! </a:t>
            </a:r>
            <a:endParaRPr lang="de-DE" altLang="de-DE" b="1" dirty="0">
              <a:solidFill>
                <a:srgbClr val="C00000"/>
              </a:solidFill>
            </a:endParaRPr>
          </a:p>
        </p:txBody>
      </p:sp>
      <p:graphicFrame>
        <p:nvGraphicFramePr>
          <p:cNvPr id="10" name="Diagramm 9"/>
          <p:cNvGraphicFramePr>
            <a:graphicFrameLocks/>
          </p:cNvGraphicFramePr>
          <p:nvPr>
            <p:extLst>
              <p:ext uri="{D42A27DB-BD31-4B8C-83A1-F6EECF244321}">
                <p14:modId xmlns:p14="http://schemas.microsoft.com/office/powerpoint/2010/main" val="3602920440"/>
              </p:ext>
            </p:extLst>
          </p:nvPr>
        </p:nvGraphicFramePr>
        <p:xfrm>
          <a:off x="826841" y="1545483"/>
          <a:ext cx="9900000" cy="396000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929666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el 1"/>
          <p:cNvSpPr>
            <a:spLocks noGrp="1"/>
          </p:cNvSpPr>
          <p:nvPr>
            <p:ph type="title"/>
          </p:nvPr>
        </p:nvSpPr>
        <p:spPr>
          <a:xfrm>
            <a:off x="814388" y="566738"/>
            <a:ext cx="8611982" cy="476250"/>
          </a:xfrm>
        </p:spPr>
        <p:txBody>
          <a:bodyPr/>
          <a:lstStyle/>
          <a:p>
            <a:r>
              <a:rPr lang="de-DE" altLang="de-DE" dirty="0" smtClean="0"/>
              <a:t>Haushaltsentwurf </a:t>
            </a:r>
            <a:r>
              <a:rPr lang="de-DE" altLang="de-DE" dirty="0"/>
              <a:t>2023/2024 und </a:t>
            </a:r>
            <a:r>
              <a:rPr lang="de-DE" altLang="de-DE" dirty="0" smtClean="0"/>
              <a:t>Finanzplanung </a:t>
            </a:r>
            <a:r>
              <a:rPr lang="de-DE" altLang="de-DE" dirty="0"/>
              <a:t>bis 2026 </a:t>
            </a:r>
            <a:endParaRPr lang="de-DE" altLang="de-DE" dirty="0" smtClean="0"/>
          </a:p>
        </p:txBody>
      </p:sp>
      <p:sp>
        <p:nvSpPr>
          <p:cNvPr id="4" name="Foliennummernplatzhalter 3"/>
          <p:cNvSpPr>
            <a:spLocks noGrp="1"/>
          </p:cNvSpPr>
          <p:nvPr>
            <p:ph type="sldNum" sz="quarter" idx="10"/>
          </p:nvPr>
        </p:nvSpPr>
        <p:spPr/>
        <p:txBody>
          <a:bodyPr/>
          <a:lstStyle/>
          <a:p>
            <a:pPr>
              <a:defRPr/>
            </a:pPr>
            <a:fld id="{3278A447-42B0-4BE2-81C0-FED915C13FA2}" type="slidenum">
              <a:rPr lang="it-IT"/>
              <a:pPr>
                <a:defRPr/>
              </a:pPr>
              <a:t>9</a:t>
            </a:fld>
            <a:endParaRPr lang="it-IT" dirty="0"/>
          </a:p>
        </p:txBody>
      </p:sp>
      <p:sp>
        <p:nvSpPr>
          <p:cNvPr id="9" name="Titel 1"/>
          <p:cNvSpPr txBox="1">
            <a:spLocks/>
          </p:cNvSpPr>
          <p:nvPr/>
        </p:nvSpPr>
        <p:spPr bwMode="auto">
          <a:xfrm>
            <a:off x="875419" y="1042988"/>
            <a:ext cx="9406045" cy="354487"/>
          </a:xfrm>
          <a:prstGeom prst="rect">
            <a:avLst/>
          </a:prstGeom>
          <a:noFill/>
          <a:ln w="9525">
            <a:noFill/>
            <a:miter lim="800000"/>
            <a:headEnd/>
            <a:tailEnd/>
          </a:ln>
        </p:spPr>
        <p:txBody>
          <a:bodyPr/>
          <a:lstStyle/>
          <a:p>
            <a:pPr eaLnBrk="0" hangingPunct="0">
              <a:defRPr/>
            </a:pPr>
            <a:r>
              <a:rPr lang="de-DE" altLang="de-DE" b="1" dirty="0" smtClean="0">
                <a:solidFill>
                  <a:srgbClr val="C00000"/>
                </a:solidFill>
              </a:rPr>
              <a:t>Trendwende bei den Zinsausgaben </a:t>
            </a:r>
            <a:endParaRPr lang="de-DE" altLang="de-DE" b="1" dirty="0">
              <a:solidFill>
                <a:srgbClr val="C00000"/>
              </a:solidFill>
            </a:endParaRPr>
          </a:p>
        </p:txBody>
      </p:sp>
      <p:graphicFrame>
        <p:nvGraphicFramePr>
          <p:cNvPr id="6" name="Diagramm 5"/>
          <p:cNvGraphicFramePr>
            <a:graphicFrameLocks/>
          </p:cNvGraphicFramePr>
          <p:nvPr>
            <p:extLst>
              <p:ext uri="{D42A27DB-BD31-4B8C-83A1-F6EECF244321}">
                <p14:modId xmlns:p14="http://schemas.microsoft.com/office/powerpoint/2010/main" val="2017959593"/>
              </p:ext>
            </p:extLst>
          </p:nvPr>
        </p:nvGraphicFramePr>
        <p:xfrm>
          <a:off x="814388" y="1538288"/>
          <a:ext cx="9900000" cy="3960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46144377"/>
      </p:ext>
    </p:extLst>
  </p:cSld>
  <p:clrMapOvr>
    <a:masterClrMapping/>
  </p:clrMapOvr>
  <p:timing>
    <p:tnLst>
      <p:par>
        <p:cTn id="1" dur="indefinite" restart="never" nodeType="tmRoot"/>
      </p:par>
    </p:tnLst>
  </p:timing>
</p:sld>
</file>

<file path=ppt/theme/theme1.xml><?xml version="1.0" encoding="utf-8"?>
<a:theme xmlns:a="http://schemas.openxmlformats.org/drawingml/2006/main" name="HMdF_neue_CI">
  <a:themeElements>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nutzerdefiniertes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rgbClr val="3333CC"/>
            </a:solidFill>
            <a:effectLst/>
            <a:latin typeface="Arial" charset="0"/>
          </a:defRPr>
        </a:defPPr>
      </a:lstStyle>
    </a:spDef>
    <a:lnDef>
      <a:spPr bwMode="auto">
        <a:solidFill>
          <a:schemeClr val="accent1"/>
        </a:solidFill>
        <a:ln w="12700" cap="flat" cmpd="sng" algn="ctr">
          <a:solidFill>
            <a:schemeClr val="tx1"/>
          </a:solidFill>
          <a:prstDash val="solid"/>
          <a:round/>
          <a:headEnd type="none" w="med" len="med"/>
          <a:tailEnd type="none" w="med" len="med"/>
        </a:ln>
        <a:effectLst/>
      </a:spPr>
      <a:bodyPr/>
      <a:lstStyle/>
    </a:lnDef>
  </a:objectDefaults>
  <a:extraClrSchemeLst>
    <a:extraClrScheme>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nutzerdefiniertes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nutzerdefiniertes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nutzerdefiniertes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nutzerdefiniertes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nutzerdefiniertes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nutzerdefiniertes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nutzerdefiniertes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nutzerdefiniertes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nutzerdefiniertes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nutzerdefiniertes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nutzerdefiniertes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
  <TotalTime>0</TotalTime>
  <Words>2084</Words>
  <Application>Microsoft Office PowerPoint</Application>
  <PresentationFormat>Breitbild</PresentationFormat>
  <Paragraphs>297</Paragraphs>
  <Slides>23</Slides>
  <Notes>23</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23</vt:i4>
      </vt:variant>
    </vt:vector>
  </HeadingPairs>
  <TitlesOfParts>
    <vt:vector size="28" baseType="lpstr">
      <vt:lpstr>Arial</vt:lpstr>
      <vt:lpstr>Calibri</vt:lpstr>
      <vt:lpstr>Times</vt:lpstr>
      <vt:lpstr>Times New Roman</vt:lpstr>
      <vt:lpstr>HMdF_neue_CI</vt:lpstr>
      <vt:lpstr>Klarer Kurs in unruhigen Zeiten </vt:lpstr>
      <vt:lpstr>Haushaltsentwurf 2023/2024</vt:lpstr>
      <vt:lpstr>Haushaltsentwurf 2023/2024</vt:lpstr>
      <vt:lpstr>Haushaltsentwurf 2023/2024</vt:lpstr>
      <vt:lpstr>Haushaltsentwurf 2023/2024</vt:lpstr>
      <vt:lpstr>Haushaltsentwurf 2023/2024</vt:lpstr>
      <vt:lpstr>Haushaltsentwurf 2023/2024</vt:lpstr>
      <vt:lpstr>Haushaltsentwurf 2023/2024</vt:lpstr>
      <vt:lpstr>Haushaltsentwurf 2023/2024 und Finanzplanung bis 2026 </vt:lpstr>
      <vt:lpstr>Haushaltsentwurf 2023/2024</vt:lpstr>
      <vt:lpstr>Haushaltsentwurf 2023/2024</vt:lpstr>
      <vt:lpstr>Haushaltsentwurf 2023/2024</vt:lpstr>
      <vt:lpstr>Haushaltsentwurf 2023/2024</vt:lpstr>
      <vt:lpstr>Haushaltsentwurf 2023/2024</vt:lpstr>
      <vt:lpstr>Haushaltsentwurf 2023/2024</vt:lpstr>
      <vt:lpstr>Haushaltsentwurf 2023/2024 und Finanzplanung bis 2026 </vt:lpstr>
      <vt:lpstr>Haushaltsentwurf 2023/2024</vt:lpstr>
      <vt:lpstr>Haushaltsentwurf 2023/2024</vt:lpstr>
      <vt:lpstr>Haushaltsentwurf 2023/2024</vt:lpstr>
      <vt:lpstr>Haushaltsentwurf 2023/2024</vt:lpstr>
      <vt:lpstr>Haushaltsentwurf 2023/2024</vt:lpstr>
      <vt:lpstr>Haushaltsentwurf 2023/2024</vt:lpstr>
      <vt:lpstr>   </vt:lpstr>
    </vt:vector>
  </TitlesOfParts>
  <Company>Hessisches Ministerium der Finanzen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Zwangsläufige Veränderungen gegenüber Soll 2009</dc:title>
  <dc:creator>HollsteinB</dc:creator>
  <cp:lastModifiedBy>Glock, Dr. Jeannette Maria (HMdF)</cp:lastModifiedBy>
  <cp:revision>2243</cp:revision>
  <cp:lastPrinted>2022-09-20T08:03:53Z</cp:lastPrinted>
  <dcterms:created xsi:type="dcterms:W3CDTF">2009-06-15T09:57:41Z</dcterms:created>
  <dcterms:modified xsi:type="dcterms:W3CDTF">2022-09-27T06:19:09Z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S6">
    <vt:lpwstr>BA0B9100-6159-11E2-AADD-D24DE6287ADA</vt:lpwstr>
  </property>
</Properties>
</file>